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4" r:id="rId1"/>
  </p:sldMasterIdLst>
  <p:sldIdLst>
    <p:sldId id="267" r:id="rId2"/>
    <p:sldId id="256" r:id="rId3"/>
    <p:sldId id="258" r:id="rId4"/>
    <p:sldId id="271" r:id="rId5"/>
    <p:sldId id="263" r:id="rId6"/>
    <p:sldId id="273" r:id="rId7"/>
    <p:sldId id="272" r:id="rId8"/>
    <p:sldId id="275" r:id="rId9"/>
    <p:sldId id="276" r:id="rId10"/>
    <p:sldId id="265" r:id="rId11"/>
    <p:sldId id="264" r:id="rId12"/>
    <p:sldId id="257" r:id="rId13"/>
    <p:sldId id="260" r:id="rId14"/>
    <p:sldId id="266" r:id="rId1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FF"/>
    <a:srgbClr val="00FFFF"/>
    <a:srgbClr val="F4F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4F7B92-9EC6-41CE-BD34-588157761BFB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69235A1-2BA4-4662-AF85-DA02CE4D14F7}">
      <dgm:prSet custT="1"/>
      <dgm:spPr/>
      <dgm:t>
        <a:bodyPr/>
        <a:lstStyle/>
        <a:p>
          <a:r>
            <a:rPr lang="ko-KR" sz="2000" dirty="0"/>
            <a:t>수기 관리를 </a:t>
          </a:r>
          <a:endParaRPr lang="en-US" altLang="ko-KR" sz="2000" dirty="0"/>
        </a:p>
        <a:p>
          <a:r>
            <a:rPr lang="ko-KR" sz="2000" dirty="0"/>
            <a:t>배제 시킨다</a:t>
          </a:r>
          <a:r>
            <a:rPr lang="en-US" sz="2000" dirty="0"/>
            <a:t>.</a:t>
          </a:r>
        </a:p>
        <a:p>
          <a:r>
            <a:rPr lang="en-US" sz="2000" dirty="0"/>
            <a:t>(</a:t>
          </a:r>
          <a:r>
            <a:rPr lang="ko-KR" sz="2000" dirty="0"/>
            <a:t>모든 입력 정보는 원점에서 이뤄진다</a:t>
          </a:r>
          <a:r>
            <a:rPr lang="en-US" sz="2000" dirty="0"/>
            <a:t>.)</a:t>
          </a:r>
        </a:p>
      </dgm:t>
    </dgm:pt>
    <dgm:pt modelId="{94908B3E-20B2-405D-BF3F-816066ED4229}" type="parTrans" cxnId="{148D5D42-E0ED-4EE7-B94C-AF0CCA2831F9}">
      <dgm:prSet/>
      <dgm:spPr/>
      <dgm:t>
        <a:bodyPr/>
        <a:lstStyle/>
        <a:p>
          <a:endParaRPr lang="en-US"/>
        </a:p>
      </dgm:t>
    </dgm:pt>
    <dgm:pt modelId="{AF54309A-B2F1-47CE-A5DC-BBE9FF8C8551}" type="sibTrans" cxnId="{148D5D42-E0ED-4EE7-B94C-AF0CCA2831F9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66D18E12-FE76-4B0D-ADD1-F14DEFD86AC1}">
      <dgm:prSet custT="1"/>
      <dgm:spPr/>
      <dgm:t>
        <a:bodyPr/>
        <a:lstStyle/>
        <a:p>
          <a:r>
            <a:rPr lang="ko-KR" sz="2000" dirty="0"/>
            <a:t>직관적인 </a:t>
          </a:r>
          <a:endParaRPr lang="en-US" altLang="ko-KR" sz="2000" dirty="0"/>
        </a:p>
        <a:p>
          <a:r>
            <a:rPr lang="ko-KR" sz="2000" dirty="0"/>
            <a:t>디자인</a:t>
          </a:r>
          <a:r>
            <a:rPr lang="ko-KR" altLang="en-US" sz="2000" dirty="0"/>
            <a:t>과 구성</a:t>
          </a:r>
          <a:r>
            <a:rPr lang="ko-KR" sz="2000" dirty="0"/>
            <a:t>으로</a:t>
          </a:r>
          <a:r>
            <a:rPr lang="en-US" altLang="ko-KR" sz="2000" dirty="0"/>
            <a:t> </a:t>
          </a:r>
        </a:p>
        <a:p>
          <a:r>
            <a:rPr lang="ko-KR" sz="2000" dirty="0"/>
            <a:t>사용자의 혼돈을</a:t>
          </a:r>
          <a:r>
            <a:rPr lang="en-US" altLang="ko-KR" sz="2000" dirty="0"/>
            <a:t> </a:t>
          </a:r>
        </a:p>
        <a:p>
          <a:r>
            <a:rPr lang="ko-KR" sz="2000" dirty="0"/>
            <a:t>최소화 시킨다</a:t>
          </a:r>
          <a:r>
            <a:rPr lang="en-US" sz="2000" dirty="0"/>
            <a:t>.</a:t>
          </a:r>
        </a:p>
      </dgm:t>
    </dgm:pt>
    <dgm:pt modelId="{D4E217E8-1141-4096-B2C2-9168B23B1FBA}" type="parTrans" cxnId="{3766AF43-47E2-4FD9-8E77-E698F01B5919}">
      <dgm:prSet/>
      <dgm:spPr/>
      <dgm:t>
        <a:bodyPr/>
        <a:lstStyle/>
        <a:p>
          <a:endParaRPr lang="en-US"/>
        </a:p>
      </dgm:t>
    </dgm:pt>
    <dgm:pt modelId="{56D1BDF2-2219-499B-B2DF-0364A0B91B1C}" type="sibTrans" cxnId="{3766AF43-47E2-4FD9-8E77-E698F01B5919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141BEDA8-C52C-4064-89E6-D40FAF96616F}">
      <dgm:prSet custT="1"/>
      <dgm:spPr/>
      <dgm:t>
        <a:bodyPr/>
        <a:lstStyle/>
        <a:p>
          <a:r>
            <a:rPr lang="ko-KR" sz="2000"/>
            <a:t>최소의 인력으로 </a:t>
          </a:r>
          <a:endParaRPr lang="en-US" altLang="ko-KR" sz="2000"/>
        </a:p>
        <a:p>
          <a:r>
            <a:rPr lang="ko-KR" sz="2000"/>
            <a:t>전체관리가 </a:t>
          </a:r>
          <a:endParaRPr lang="en-US" altLang="ko-KR" sz="2000"/>
        </a:p>
        <a:p>
          <a:r>
            <a:rPr lang="ko-KR" sz="2000"/>
            <a:t>가능해야 한다</a:t>
          </a:r>
          <a:r>
            <a:rPr lang="en-US" sz="2000"/>
            <a:t>.</a:t>
          </a:r>
          <a:endParaRPr lang="en-US" sz="2000" dirty="0"/>
        </a:p>
      </dgm:t>
    </dgm:pt>
    <dgm:pt modelId="{C70080A6-7153-45B7-B76E-7C15900222AD}" type="parTrans" cxnId="{8EBCA5F8-843B-4A4F-AD2B-5F3E77BE6788}">
      <dgm:prSet/>
      <dgm:spPr/>
      <dgm:t>
        <a:bodyPr/>
        <a:lstStyle/>
        <a:p>
          <a:endParaRPr lang="en-US"/>
        </a:p>
      </dgm:t>
    </dgm:pt>
    <dgm:pt modelId="{08461DDA-2E91-4AA3-8CF2-3AFF9E4806B9}" type="sibTrans" cxnId="{8EBCA5F8-843B-4A4F-AD2B-5F3E77BE6788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5B7B2C02-A208-4D8A-A3F7-112E2DBD6554}" type="pres">
      <dgm:prSet presAssocID="{234F7B92-9EC6-41CE-BD34-588157761BFB}" presName="Name0" presStyleCnt="0">
        <dgm:presLayoutVars>
          <dgm:animLvl val="lvl"/>
          <dgm:resizeHandles val="exact"/>
        </dgm:presLayoutVars>
      </dgm:prSet>
      <dgm:spPr/>
    </dgm:pt>
    <dgm:pt modelId="{03C74D35-410C-4274-AB56-5D1610269A3C}" type="pres">
      <dgm:prSet presAssocID="{669235A1-2BA4-4662-AF85-DA02CE4D14F7}" presName="compositeNode" presStyleCnt="0">
        <dgm:presLayoutVars>
          <dgm:bulletEnabled val="1"/>
        </dgm:presLayoutVars>
      </dgm:prSet>
      <dgm:spPr/>
    </dgm:pt>
    <dgm:pt modelId="{0DC35B17-BB86-4A8B-847C-D26A79077C95}" type="pres">
      <dgm:prSet presAssocID="{669235A1-2BA4-4662-AF85-DA02CE4D14F7}" presName="bgRect" presStyleLbl="alignNode1" presStyleIdx="0" presStyleCnt="3"/>
      <dgm:spPr/>
    </dgm:pt>
    <dgm:pt modelId="{96A9F5C9-884D-4347-B20A-4D9935808921}" type="pres">
      <dgm:prSet presAssocID="{AF54309A-B2F1-47CE-A5DC-BBE9FF8C8551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0E5F2CBF-B769-4FC3-A1E0-B2001F27048D}" type="pres">
      <dgm:prSet presAssocID="{669235A1-2BA4-4662-AF85-DA02CE4D14F7}" presName="nodeRect" presStyleLbl="alignNode1" presStyleIdx="0" presStyleCnt="3">
        <dgm:presLayoutVars>
          <dgm:bulletEnabled val="1"/>
        </dgm:presLayoutVars>
      </dgm:prSet>
      <dgm:spPr/>
    </dgm:pt>
    <dgm:pt modelId="{9BE4E821-00ED-4C2E-B6D9-7D4507B55502}" type="pres">
      <dgm:prSet presAssocID="{AF54309A-B2F1-47CE-A5DC-BBE9FF8C8551}" presName="sibTrans" presStyleCnt="0"/>
      <dgm:spPr/>
    </dgm:pt>
    <dgm:pt modelId="{22B724F4-178E-4645-9395-927C44404A3A}" type="pres">
      <dgm:prSet presAssocID="{66D18E12-FE76-4B0D-ADD1-F14DEFD86AC1}" presName="compositeNode" presStyleCnt="0">
        <dgm:presLayoutVars>
          <dgm:bulletEnabled val="1"/>
        </dgm:presLayoutVars>
      </dgm:prSet>
      <dgm:spPr/>
    </dgm:pt>
    <dgm:pt modelId="{34AAAEA2-105C-408E-BDA6-CC4EB6FC2542}" type="pres">
      <dgm:prSet presAssocID="{66D18E12-FE76-4B0D-ADD1-F14DEFD86AC1}" presName="bgRect" presStyleLbl="alignNode1" presStyleIdx="1" presStyleCnt="3"/>
      <dgm:spPr/>
    </dgm:pt>
    <dgm:pt modelId="{E1DA3EFD-DD5E-47E4-9A4A-3F947D353384}" type="pres">
      <dgm:prSet presAssocID="{56D1BDF2-2219-499B-B2DF-0364A0B91B1C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99A1E44D-74F0-4F51-9C55-691C44A6ED3C}" type="pres">
      <dgm:prSet presAssocID="{66D18E12-FE76-4B0D-ADD1-F14DEFD86AC1}" presName="nodeRect" presStyleLbl="alignNode1" presStyleIdx="1" presStyleCnt="3">
        <dgm:presLayoutVars>
          <dgm:bulletEnabled val="1"/>
        </dgm:presLayoutVars>
      </dgm:prSet>
      <dgm:spPr/>
    </dgm:pt>
    <dgm:pt modelId="{330D1AFA-5F84-4B17-B1DD-2C643801016A}" type="pres">
      <dgm:prSet presAssocID="{56D1BDF2-2219-499B-B2DF-0364A0B91B1C}" presName="sibTrans" presStyleCnt="0"/>
      <dgm:spPr/>
    </dgm:pt>
    <dgm:pt modelId="{77936809-64AC-486C-8732-241EE4E239B3}" type="pres">
      <dgm:prSet presAssocID="{141BEDA8-C52C-4064-89E6-D40FAF96616F}" presName="compositeNode" presStyleCnt="0">
        <dgm:presLayoutVars>
          <dgm:bulletEnabled val="1"/>
        </dgm:presLayoutVars>
      </dgm:prSet>
      <dgm:spPr/>
    </dgm:pt>
    <dgm:pt modelId="{8ECF48ED-5772-4A26-BDE5-16569271AACB}" type="pres">
      <dgm:prSet presAssocID="{141BEDA8-C52C-4064-89E6-D40FAF96616F}" presName="bgRect" presStyleLbl="alignNode1" presStyleIdx="2" presStyleCnt="3"/>
      <dgm:spPr/>
    </dgm:pt>
    <dgm:pt modelId="{4527F29E-95E8-4562-9FA0-C56BFE9419D7}" type="pres">
      <dgm:prSet presAssocID="{08461DDA-2E91-4AA3-8CF2-3AFF9E4806B9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4C5AEC09-A9F9-463F-AEBB-A70B24304A08}" type="pres">
      <dgm:prSet presAssocID="{141BEDA8-C52C-4064-89E6-D40FAF96616F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8009FD02-516D-4845-A096-4DE2EA8E4115}" type="presOf" srcId="{141BEDA8-C52C-4064-89E6-D40FAF96616F}" destId="{4C5AEC09-A9F9-463F-AEBB-A70B24304A08}" srcOrd="1" destOrd="0" presId="urn:microsoft.com/office/officeart/2016/7/layout/LinearBlockProcessNumbered"/>
    <dgm:cxn modelId="{BC40DB18-4858-4097-8440-F667628B8FA1}" type="presOf" srcId="{AF54309A-B2F1-47CE-A5DC-BBE9FF8C8551}" destId="{96A9F5C9-884D-4347-B20A-4D9935808921}" srcOrd="0" destOrd="0" presId="urn:microsoft.com/office/officeart/2016/7/layout/LinearBlockProcessNumbered"/>
    <dgm:cxn modelId="{148D5D42-E0ED-4EE7-B94C-AF0CCA2831F9}" srcId="{234F7B92-9EC6-41CE-BD34-588157761BFB}" destId="{669235A1-2BA4-4662-AF85-DA02CE4D14F7}" srcOrd="0" destOrd="0" parTransId="{94908B3E-20B2-405D-BF3F-816066ED4229}" sibTransId="{AF54309A-B2F1-47CE-A5DC-BBE9FF8C8551}"/>
    <dgm:cxn modelId="{3766AF43-47E2-4FD9-8E77-E698F01B5919}" srcId="{234F7B92-9EC6-41CE-BD34-588157761BFB}" destId="{66D18E12-FE76-4B0D-ADD1-F14DEFD86AC1}" srcOrd="1" destOrd="0" parTransId="{D4E217E8-1141-4096-B2C2-9168B23B1FBA}" sibTransId="{56D1BDF2-2219-499B-B2DF-0364A0B91B1C}"/>
    <dgm:cxn modelId="{D5B3B843-1EA3-4A7E-A6CD-0348559332E9}" type="presOf" srcId="{234F7B92-9EC6-41CE-BD34-588157761BFB}" destId="{5B7B2C02-A208-4D8A-A3F7-112E2DBD6554}" srcOrd="0" destOrd="0" presId="urn:microsoft.com/office/officeart/2016/7/layout/LinearBlockProcessNumbered"/>
    <dgm:cxn modelId="{EDA3AE4C-C6DA-4CF3-9A26-1D371579CDDF}" type="presOf" srcId="{141BEDA8-C52C-4064-89E6-D40FAF96616F}" destId="{8ECF48ED-5772-4A26-BDE5-16569271AACB}" srcOrd="0" destOrd="0" presId="urn:microsoft.com/office/officeart/2016/7/layout/LinearBlockProcessNumbered"/>
    <dgm:cxn modelId="{A91CA8A5-3186-4EF7-9FDA-C968242A87B8}" type="presOf" srcId="{66D18E12-FE76-4B0D-ADD1-F14DEFD86AC1}" destId="{34AAAEA2-105C-408E-BDA6-CC4EB6FC2542}" srcOrd="0" destOrd="0" presId="urn:microsoft.com/office/officeart/2016/7/layout/LinearBlockProcessNumbered"/>
    <dgm:cxn modelId="{13F5BBAC-0113-433B-BE2F-3FB0483EEBB4}" type="presOf" srcId="{56D1BDF2-2219-499B-B2DF-0364A0B91B1C}" destId="{E1DA3EFD-DD5E-47E4-9A4A-3F947D353384}" srcOrd="0" destOrd="0" presId="urn:microsoft.com/office/officeart/2016/7/layout/LinearBlockProcessNumbered"/>
    <dgm:cxn modelId="{3E18BED4-7CE8-4AF5-A631-B6F05C48073F}" type="presOf" srcId="{66D18E12-FE76-4B0D-ADD1-F14DEFD86AC1}" destId="{99A1E44D-74F0-4F51-9C55-691C44A6ED3C}" srcOrd="1" destOrd="0" presId="urn:microsoft.com/office/officeart/2016/7/layout/LinearBlockProcessNumbered"/>
    <dgm:cxn modelId="{DD82BCD5-4089-4BD2-84A6-6643409F0689}" type="presOf" srcId="{669235A1-2BA4-4662-AF85-DA02CE4D14F7}" destId="{0DC35B17-BB86-4A8B-847C-D26A79077C95}" srcOrd="0" destOrd="0" presId="urn:microsoft.com/office/officeart/2016/7/layout/LinearBlockProcessNumbered"/>
    <dgm:cxn modelId="{923245DF-61A8-42EC-AC91-630BF6EBA5A3}" type="presOf" srcId="{669235A1-2BA4-4662-AF85-DA02CE4D14F7}" destId="{0E5F2CBF-B769-4FC3-A1E0-B2001F27048D}" srcOrd="1" destOrd="0" presId="urn:microsoft.com/office/officeart/2016/7/layout/LinearBlockProcessNumbered"/>
    <dgm:cxn modelId="{8EBCA5F8-843B-4A4F-AD2B-5F3E77BE6788}" srcId="{234F7B92-9EC6-41CE-BD34-588157761BFB}" destId="{141BEDA8-C52C-4064-89E6-D40FAF96616F}" srcOrd="2" destOrd="0" parTransId="{C70080A6-7153-45B7-B76E-7C15900222AD}" sibTransId="{08461DDA-2E91-4AA3-8CF2-3AFF9E4806B9}"/>
    <dgm:cxn modelId="{A67C69FD-985F-4907-A165-2722B8391619}" type="presOf" srcId="{08461DDA-2E91-4AA3-8CF2-3AFF9E4806B9}" destId="{4527F29E-95E8-4562-9FA0-C56BFE9419D7}" srcOrd="0" destOrd="0" presId="urn:microsoft.com/office/officeart/2016/7/layout/LinearBlockProcessNumbered"/>
    <dgm:cxn modelId="{2150FDED-7F39-44CA-99E4-5D51CC83D56D}" type="presParOf" srcId="{5B7B2C02-A208-4D8A-A3F7-112E2DBD6554}" destId="{03C74D35-410C-4274-AB56-5D1610269A3C}" srcOrd="0" destOrd="0" presId="urn:microsoft.com/office/officeart/2016/7/layout/LinearBlockProcessNumbered"/>
    <dgm:cxn modelId="{36D7B05B-14DA-41BB-A6D5-8F37616A2029}" type="presParOf" srcId="{03C74D35-410C-4274-AB56-5D1610269A3C}" destId="{0DC35B17-BB86-4A8B-847C-D26A79077C95}" srcOrd="0" destOrd="0" presId="urn:microsoft.com/office/officeart/2016/7/layout/LinearBlockProcessNumbered"/>
    <dgm:cxn modelId="{640BF9E7-DBE7-433D-9BD9-C3BF052C2258}" type="presParOf" srcId="{03C74D35-410C-4274-AB56-5D1610269A3C}" destId="{96A9F5C9-884D-4347-B20A-4D9935808921}" srcOrd="1" destOrd="0" presId="urn:microsoft.com/office/officeart/2016/7/layout/LinearBlockProcessNumbered"/>
    <dgm:cxn modelId="{6357D5E4-5B9B-4551-BE1B-F9D169ABF8E4}" type="presParOf" srcId="{03C74D35-410C-4274-AB56-5D1610269A3C}" destId="{0E5F2CBF-B769-4FC3-A1E0-B2001F27048D}" srcOrd="2" destOrd="0" presId="urn:microsoft.com/office/officeart/2016/7/layout/LinearBlockProcessNumbered"/>
    <dgm:cxn modelId="{37C5E7EF-6BBD-4CBF-B0BB-69899AAC6599}" type="presParOf" srcId="{5B7B2C02-A208-4D8A-A3F7-112E2DBD6554}" destId="{9BE4E821-00ED-4C2E-B6D9-7D4507B55502}" srcOrd="1" destOrd="0" presId="urn:microsoft.com/office/officeart/2016/7/layout/LinearBlockProcessNumbered"/>
    <dgm:cxn modelId="{DC4BC4E4-3EBE-4767-AF6F-64E0F0C83D85}" type="presParOf" srcId="{5B7B2C02-A208-4D8A-A3F7-112E2DBD6554}" destId="{22B724F4-178E-4645-9395-927C44404A3A}" srcOrd="2" destOrd="0" presId="urn:microsoft.com/office/officeart/2016/7/layout/LinearBlockProcessNumbered"/>
    <dgm:cxn modelId="{B3A7299B-4CA7-4481-8E64-3DC4706F2CDB}" type="presParOf" srcId="{22B724F4-178E-4645-9395-927C44404A3A}" destId="{34AAAEA2-105C-408E-BDA6-CC4EB6FC2542}" srcOrd="0" destOrd="0" presId="urn:microsoft.com/office/officeart/2016/7/layout/LinearBlockProcessNumbered"/>
    <dgm:cxn modelId="{6F250FA5-8C88-4E56-B0BB-3B6D9E8C04D1}" type="presParOf" srcId="{22B724F4-178E-4645-9395-927C44404A3A}" destId="{E1DA3EFD-DD5E-47E4-9A4A-3F947D353384}" srcOrd="1" destOrd="0" presId="urn:microsoft.com/office/officeart/2016/7/layout/LinearBlockProcessNumbered"/>
    <dgm:cxn modelId="{D86819D3-A1ED-4710-824D-BBDCB3D86013}" type="presParOf" srcId="{22B724F4-178E-4645-9395-927C44404A3A}" destId="{99A1E44D-74F0-4F51-9C55-691C44A6ED3C}" srcOrd="2" destOrd="0" presId="urn:microsoft.com/office/officeart/2016/7/layout/LinearBlockProcessNumbered"/>
    <dgm:cxn modelId="{2B6B7FD3-7464-4468-B673-E1FB7A07F209}" type="presParOf" srcId="{5B7B2C02-A208-4D8A-A3F7-112E2DBD6554}" destId="{330D1AFA-5F84-4B17-B1DD-2C643801016A}" srcOrd="3" destOrd="0" presId="urn:microsoft.com/office/officeart/2016/7/layout/LinearBlockProcessNumbered"/>
    <dgm:cxn modelId="{18501DCA-B74A-4228-9870-D1C7568AA5E5}" type="presParOf" srcId="{5B7B2C02-A208-4D8A-A3F7-112E2DBD6554}" destId="{77936809-64AC-486C-8732-241EE4E239B3}" srcOrd="4" destOrd="0" presId="urn:microsoft.com/office/officeart/2016/7/layout/LinearBlockProcessNumbered"/>
    <dgm:cxn modelId="{E66FFCBB-310C-4009-A727-CF1297D21E6B}" type="presParOf" srcId="{77936809-64AC-486C-8732-241EE4E239B3}" destId="{8ECF48ED-5772-4A26-BDE5-16569271AACB}" srcOrd="0" destOrd="0" presId="urn:microsoft.com/office/officeart/2016/7/layout/LinearBlockProcessNumbered"/>
    <dgm:cxn modelId="{A7BC43E6-4BE5-4E02-AA37-8DE8276D0321}" type="presParOf" srcId="{77936809-64AC-486C-8732-241EE4E239B3}" destId="{4527F29E-95E8-4562-9FA0-C56BFE9419D7}" srcOrd="1" destOrd="0" presId="urn:microsoft.com/office/officeart/2016/7/layout/LinearBlockProcessNumbered"/>
    <dgm:cxn modelId="{909F6DBB-6BC7-4020-BD99-F8DDE12C5491}" type="presParOf" srcId="{77936809-64AC-486C-8732-241EE4E239B3}" destId="{4C5AEC09-A9F9-463F-AEBB-A70B24304A08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C35B17-BB86-4A8B-847C-D26A79077C95}">
      <dsp:nvSpPr>
        <dsp:cNvPr id="0" name=""/>
        <dsp:cNvSpPr/>
      </dsp:nvSpPr>
      <dsp:spPr>
        <a:xfrm>
          <a:off x="821" y="179348"/>
          <a:ext cx="3327201" cy="3992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0" rIns="328654" bIns="330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kern="1200" dirty="0"/>
            <a:t>수기 관리를 </a:t>
          </a:r>
          <a:endParaRPr lang="en-US" altLang="ko-KR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kern="1200" dirty="0"/>
            <a:t>배제 시킨다</a:t>
          </a:r>
          <a:r>
            <a:rPr lang="en-US" sz="2000" kern="1200" dirty="0"/>
            <a:t>.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(</a:t>
          </a:r>
          <a:r>
            <a:rPr lang="ko-KR" sz="2000" kern="1200" dirty="0"/>
            <a:t>모든 입력 정보는 원점에서 이뤄진다</a:t>
          </a:r>
          <a:r>
            <a:rPr lang="en-US" sz="2000" kern="1200" dirty="0"/>
            <a:t>.)</a:t>
          </a:r>
        </a:p>
      </dsp:txBody>
      <dsp:txXfrm>
        <a:off x="821" y="1776404"/>
        <a:ext cx="3327201" cy="2395585"/>
      </dsp:txXfrm>
    </dsp:sp>
    <dsp:sp modelId="{96A9F5C9-884D-4347-B20A-4D9935808921}">
      <dsp:nvSpPr>
        <dsp:cNvPr id="0" name=""/>
        <dsp:cNvSpPr/>
      </dsp:nvSpPr>
      <dsp:spPr>
        <a:xfrm>
          <a:off x="821" y="179348"/>
          <a:ext cx="3327201" cy="15970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165100" rIns="328654" bIns="165100" numCol="1" spcCol="1270" anchor="ctr" anchorCtr="0">
          <a:noAutofit/>
        </a:bodyPr>
        <a:lstStyle/>
        <a:p>
          <a:pPr marL="0" lvl="0" indent="0" algn="l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200" kern="1200"/>
            <a:t>01</a:t>
          </a:r>
        </a:p>
      </dsp:txBody>
      <dsp:txXfrm>
        <a:off x="821" y="179348"/>
        <a:ext cx="3327201" cy="1597056"/>
      </dsp:txXfrm>
    </dsp:sp>
    <dsp:sp modelId="{34AAAEA2-105C-408E-BDA6-CC4EB6FC2542}">
      <dsp:nvSpPr>
        <dsp:cNvPr id="0" name=""/>
        <dsp:cNvSpPr/>
      </dsp:nvSpPr>
      <dsp:spPr>
        <a:xfrm>
          <a:off x="3594199" y="179348"/>
          <a:ext cx="3327201" cy="3992641"/>
        </a:xfrm>
        <a:prstGeom prst="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0" rIns="328654" bIns="330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kern="1200" dirty="0"/>
            <a:t>직관적인 </a:t>
          </a:r>
          <a:endParaRPr lang="en-US" altLang="ko-KR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kern="1200" dirty="0"/>
            <a:t>디자인</a:t>
          </a:r>
          <a:r>
            <a:rPr lang="ko-KR" altLang="en-US" sz="2000" kern="1200" dirty="0"/>
            <a:t>과 구성</a:t>
          </a:r>
          <a:r>
            <a:rPr lang="ko-KR" sz="2000" kern="1200" dirty="0"/>
            <a:t>으로</a:t>
          </a:r>
          <a:r>
            <a:rPr lang="en-US" altLang="ko-KR" sz="2000" kern="1200" dirty="0"/>
            <a:t>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kern="1200" dirty="0"/>
            <a:t>사용자의 혼돈을</a:t>
          </a:r>
          <a:r>
            <a:rPr lang="en-US" altLang="ko-KR" sz="2000" kern="1200" dirty="0"/>
            <a:t>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kern="1200" dirty="0"/>
            <a:t>최소화 시킨다</a:t>
          </a:r>
          <a:r>
            <a:rPr lang="en-US" sz="2000" kern="1200" dirty="0"/>
            <a:t>.</a:t>
          </a:r>
        </a:p>
      </dsp:txBody>
      <dsp:txXfrm>
        <a:off x="3594199" y="1776404"/>
        <a:ext cx="3327201" cy="2395585"/>
      </dsp:txXfrm>
    </dsp:sp>
    <dsp:sp modelId="{E1DA3EFD-DD5E-47E4-9A4A-3F947D353384}">
      <dsp:nvSpPr>
        <dsp:cNvPr id="0" name=""/>
        <dsp:cNvSpPr/>
      </dsp:nvSpPr>
      <dsp:spPr>
        <a:xfrm>
          <a:off x="3594199" y="179348"/>
          <a:ext cx="3327201" cy="15970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165100" rIns="328654" bIns="165100" numCol="1" spcCol="1270" anchor="ctr" anchorCtr="0">
          <a:noAutofit/>
        </a:bodyPr>
        <a:lstStyle/>
        <a:p>
          <a:pPr marL="0" lvl="0" indent="0" algn="l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200" kern="1200"/>
            <a:t>02</a:t>
          </a:r>
        </a:p>
      </dsp:txBody>
      <dsp:txXfrm>
        <a:off x="3594199" y="179348"/>
        <a:ext cx="3327201" cy="1597056"/>
      </dsp:txXfrm>
    </dsp:sp>
    <dsp:sp modelId="{8ECF48ED-5772-4A26-BDE5-16569271AACB}">
      <dsp:nvSpPr>
        <dsp:cNvPr id="0" name=""/>
        <dsp:cNvSpPr/>
      </dsp:nvSpPr>
      <dsp:spPr>
        <a:xfrm>
          <a:off x="7187576" y="179348"/>
          <a:ext cx="3327201" cy="3992641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0" rIns="328654" bIns="330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kern="1200"/>
            <a:t>최소의 인력으로 </a:t>
          </a:r>
          <a:endParaRPr lang="en-US" altLang="ko-KR" sz="2000" kern="120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kern="1200"/>
            <a:t>전체관리가 </a:t>
          </a:r>
          <a:endParaRPr lang="en-US" altLang="ko-KR" sz="2000" kern="120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kern="1200"/>
            <a:t>가능해야 한다</a:t>
          </a:r>
          <a:r>
            <a:rPr lang="en-US" sz="2000" kern="1200"/>
            <a:t>.</a:t>
          </a:r>
          <a:endParaRPr lang="en-US" sz="2000" kern="1200" dirty="0"/>
        </a:p>
      </dsp:txBody>
      <dsp:txXfrm>
        <a:off x="7187576" y="1776404"/>
        <a:ext cx="3327201" cy="2395585"/>
      </dsp:txXfrm>
    </dsp:sp>
    <dsp:sp modelId="{4527F29E-95E8-4562-9FA0-C56BFE9419D7}">
      <dsp:nvSpPr>
        <dsp:cNvPr id="0" name=""/>
        <dsp:cNvSpPr/>
      </dsp:nvSpPr>
      <dsp:spPr>
        <a:xfrm>
          <a:off x="7187576" y="179348"/>
          <a:ext cx="3327201" cy="15970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165100" rIns="328654" bIns="165100" numCol="1" spcCol="1270" anchor="ctr" anchorCtr="0">
          <a:noAutofit/>
        </a:bodyPr>
        <a:lstStyle/>
        <a:p>
          <a:pPr marL="0" lvl="0" indent="0" algn="l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200" kern="1200"/>
            <a:t>03</a:t>
          </a:r>
        </a:p>
      </dsp:txBody>
      <dsp:txXfrm>
        <a:off x="7187576" y="179348"/>
        <a:ext cx="3327201" cy="15970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B7216CE-63F1-4323-97E0-1FCF40B908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BD2A282-CFD6-488B-A247-CAD7349D6C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9E8F2E4-BD6E-48DD-8517-B307E4AAC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CE93-1D23-459A-BD66-34648AFE8631}" type="datetimeFigureOut">
              <a:rPr lang="ko-KR" altLang="en-US" smtClean="0"/>
              <a:t>2021-08-19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7970716-FA1A-4118-9116-C6EFF9B50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30BF3E1-C531-45BB-A75B-62190A64A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3DE5F-96E9-463D-8849-354CAB35DD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552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B31829-9179-471A-BABB-D719A44E6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E0AC1E-B62D-42C7-9286-2CB203EBC0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738B4D8-27F5-4E47-B65D-CE0715557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CE93-1D23-459A-BD66-34648AFE8631}" type="datetimeFigureOut">
              <a:rPr lang="ko-KR" altLang="en-US" smtClean="0"/>
              <a:t>2021-08-19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EC44A06-B7F2-49C9-8A7F-D24B13D38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AB460E-7F0D-432F-BF5B-565C0AE27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3DE5F-96E9-463D-8849-354CAB35DD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828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A599D79B-D1E0-4785-A8F2-F5C334BB94E8}"/>
              </a:ext>
            </a:extLst>
          </p:cNvPr>
          <p:cNvSpPr/>
          <p:nvPr userDrawn="1"/>
        </p:nvSpPr>
        <p:spPr>
          <a:xfrm>
            <a:off x="0" y="16778"/>
            <a:ext cx="12192000" cy="97172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  <a:alpha val="46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10800000" scaled="1"/>
            <a:tileRect/>
          </a:gradFill>
          <a:ln>
            <a:gradFill flip="none" rotWithShape="1">
              <a:gsLst>
                <a:gs pos="0">
                  <a:schemeClr val="accent3">
                    <a:lumMod val="5000"/>
                    <a:lumOff val="95000"/>
                  </a:schemeClr>
                </a:gs>
                <a:gs pos="74000">
                  <a:schemeClr val="accent3">
                    <a:lumMod val="45000"/>
                    <a:lumOff val="55000"/>
                  </a:schemeClr>
                </a:gs>
                <a:gs pos="83000">
                  <a:schemeClr val="accent3">
                    <a:lumMod val="45000"/>
                    <a:lumOff val="55000"/>
                  </a:schemeClr>
                </a:gs>
                <a:gs pos="100000">
                  <a:schemeClr val="accent3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0769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0008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5BDC46C-48EA-45C6-9757-05CEE737A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3D5B487-8053-4D82-BA2D-D92BD9C8A8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62DDBCB-EB2E-47D4-B74E-F3AE9469E2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1CE93-1D23-459A-BD66-34648AFE8631}" type="datetimeFigureOut">
              <a:rPr lang="ko-KR" altLang="en-US" smtClean="0"/>
              <a:t>2021-08-19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9E7D48B-C2F2-427F-859C-C621692A74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46B18DD-078F-4C09-A8EB-AF798E43A6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53DE5F-96E9-463D-8849-354CAB35DD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6945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91" r:id="rId3"/>
    <p:sldLayoutId id="2147483796" r:id="rId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G"/><Relationship Id="rId11" Type="http://schemas.openxmlformats.org/officeDocument/2006/relationships/image" Target="../media/image12.jpg"/><Relationship Id="rId5" Type="http://schemas.openxmlformats.org/officeDocument/2006/relationships/image" Target="../media/image6.JPG"/><Relationship Id="rId10" Type="http://schemas.openxmlformats.org/officeDocument/2006/relationships/image" Target="../media/image11.jp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>
            <a:extLst>
              <a:ext uri="{FF2B5EF4-FFF2-40B4-BE49-F238E27FC236}">
                <a16:creationId xmlns:a16="http://schemas.microsoft.com/office/drawing/2014/main" id="{8F1CE395-9965-421D-8458-098FB2518B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60363" y="3521448"/>
            <a:ext cx="6606595" cy="1884562"/>
          </a:xfrm>
        </p:spPr>
        <p:txBody>
          <a:bodyPr>
            <a:noAutofit/>
          </a:bodyPr>
          <a:lstStyle/>
          <a:p>
            <a:r>
              <a:rPr lang="ko-KR" altLang="en-US" dirty="0"/>
              <a:t>통합쇼핑몰형 유통관리 시스템 </a:t>
            </a:r>
            <a:r>
              <a:rPr lang="en-US" altLang="ko-KR" dirty="0"/>
              <a:t>Ver. 2</a:t>
            </a:r>
          </a:p>
          <a:p>
            <a:endParaRPr lang="en-US" altLang="ko-KR" dirty="0"/>
          </a:p>
          <a:p>
            <a:r>
              <a:rPr lang="ko-KR" altLang="en-US" sz="2000" dirty="0" err="1">
                <a:solidFill>
                  <a:srgbClr val="0070C0"/>
                </a:solidFill>
              </a:rPr>
              <a:t>언택스</a:t>
            </a:r>
            <a:r>
              <a:rPr lang="ko-KR" altLang="en-US" sz="2000" dirty="0">
                <a:solidFill>
                  <a:srgbClr val="0070C0"/>
                </a:solidFill>
              </a:rPr>
              <a:t> 시대를 위한 </a:t>
            </a:r>
            <a:r>
              <a:rPr lang="ko-KR" altLang="en-US" sz="2000" dirty="0" err="1">
                <a:solidFill>
                  <a:srgbClr val="0070C0"/>
                </a:solidFill>
              </a:rPr>
              <a:t>컨택스</a:t>
            </a:r>
            <a:r>
              <a:rPr lang="ko-KR" altLang="en-US" sz="2000" dirty="0">
                <a:solidFill>
                  <a:srgbClr val="0070C0"/>
                </a:solidFill>
              </a:rPr>
              <a:t> 플랫폼</a:t>
            </a:r>
            <a:endParaRPr lang="en-US" altLang="ko-KR" sz="2000" dirty="0">
              <a:solidFill>
                <a:srgbClr val="0070C0"/>
              </a:solidFill>
            </a:endParaRPr>
          </a:p>
          <a:p>
            <a:r>
              <a:rPr lang="en-US" altLang="ko-KR" sz="2000" dirty="0">
                <a:solidFill>
                  <a:srgbClr val="0070C0"/>
                </a:solidFill>
              </a:rPr>
              <a:t>“LOGNET </a:t>
            </a:r>
            <a:r>
              <a:rPr lang="ko-KR" altLang="en-US" sz="2000" dirty="0">
                <a:solidFill>
                  <a:srgbClr val="0070C0"/>
                </a:solidFill>
              </a:rPr>
              <a:t>유통망에 접속하라</a:t>
            </a:r>
            <a:r>
              <a:rPr lang="en-US" altLang="ko-KR" sz="2000" dirty="0">
                <a:solidFill>
                  <a:srgbClr val="0070C0"/>
                </a:solidFill>
              </a:rPr>
              <a:t>!”</a:t>
            </a:r>
            <a:endParaRPr lang="ko-KR" altLang="en-US" sz="2000" dirty="0">
              <a:solidFill>
                <a:srgbClr val="0070C0"/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2845E79-2A9A-4358-874C-1004E8C3B9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991" y="1722806"/>
            <a:ext cx="4902911" cy="1038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288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그림 6" descr="하늘, 물, 대지, 실외이(가) 표시된 사진&#10;&#10;자동 생성된 설명">
            <a:extLst>
              <a:ext uri="{FF2B5EF4-FFF2-40B4-BE49-F238E27FC236}">
                <a16:creationId xmlns:a16="http://schemas.microsoft.com/office/drawing/2014/main" id="{9D916D78-6A38-4B66-A311-4480C0C43E3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3" r="1" b="9280"/>
          <a:stretch/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1151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82BD1FE5-E749-40E3-AE6F-A68FCE1CE141}"/>
              </a:ext>
            </a:extLst>
          </p:cNvPr>
          <p:cNvGrpSpPr/>
          <p:nvPr/>
        </p:nvGrpSpPr>
        <p:grpSpPr>
          <a:xfrm>
            <a:off x="257228" y="1889778"/>
            <a:ext cx="8267700" cy="4650582"/>
            <a:chOff x="-182" y="-11264"/>
            <a:chExt cx="12206730" cy="6869264"/>
          </a:xfrm>
        </p:grpSpPr>
        <p:pic>
          <p:nvPicPr>
            <p:cNvPr id="5" name="그림 4" descr="실외, 눈, 스키타기, 경사이(가) 표시된 사진&#10;&#10;자동 생성된 설명">
              <a:extLst>
                <a:ext uri="{FF2B5EF4-FFF2-40B4-BE49-F238E27FC236}">
                  <a16:creationId xmlns:a16="http://schemas.microsoft.com/office/drawing/2014/main" id="{E4736C30-A54F-46E6-908E-5E5F959374C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5724" y="4398118"/>
              <a:ext cx="3259520" cy="2444640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7" name="그림 6" descr="물, 실외, 하늘, 서핑이(가) 표시된 사진&#10;&#10;자동 생성된 설명">
              <a:extLst>
                <a:ext uri="{FF2B5EF4-FFF2-40B4-BE49-F238E27FC236}">
                  <a16:creationId xmlns:a16="http://schemas.microsoft.com/office/drawing/2014/main" id="{5F81444A-BEF4-4B0B-A4A7-B96D7D51CA8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9213" y="3090891"/>
              <a:ext cx="2553212" cy="1914910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9" name="그림 8" descr="잔디, 실외, 하늘, 나무이(가) 표시된 사진&#10;&#10;자동 생성된 설명">
              <a:extLst>
                <a:ext uri="{FF2B5EF4-FFF2-40B4-BE49-F238E27FC236}">
                  <a16:creationId xmlns:a16="http://schemas.microsoft.com/office/drawing/2014/main" id="{840E9B32-E846-4B27-8387-A8EF890E18C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0246" y="3090891"/>
              <a:ext cx="2825333" cy="3767109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1" name="그림 10" descr="물, 실외, 사람, 해변이(가) 표시된 사진&#10;&#10;자동 생성된 설명">
              <a:extLst>
                <a:ext uri="{FF2B5EF4-FFF2-40B4-BE49-F238E27FC236}">
                  <a16:creationId xmlns:a16="http://schemas.microsoft.com/office/drawing/2014/main" id="{60DD3D84-D806-429C-93DA-FDAC3D0ABDA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72868" y="5080958"/>
              <a:ext cx="1332782" cy="1777042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3" name="그림 12" descr="잔디, 실외, 평야, 사람이(가) 표시된 사진&#10;&#10;자동 생성된 설명">
              <a:extLst>
                <a:ext uri="{FF2B5EF4-FFF2-40B4-BE49-F238E27FC236}">
                  <a16:creationId xmlns:a16="http://schemas.microsoft.com/office/drawing/2014/main" id="{81B2AEDF-E0D5-49E9-B385-EA436A143A3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0810668" y="3090891"/>
              <a:ext cx="1381332" cy="2080122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5" name="그림 14" descr="실외이(가) 표시된 사진&#10;&#10;자동 생성된 설명">
              <a:extLst>
                <a:ext uri="{FF2B5EF4-FFF2-40B4-BE49-F238E27FC236}">
                  <a16:creationId xmlns:a16="http://schemas.microsoft.com/office/drawing/2014/main" id="{6694C4F2-E198-4B87-9AFC-0058F79F0E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6319" y="3334717"/>
              <a:ext cx="5262063" cy="3508041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7" name="그림 16" descr="실외, 나무, 눈, 사람이(가) 표시된 사진&#10;&#10;자동 생성된 설명">
              <a:extLst>
                <a:ext uri="{FF2B5EF4-FFF2-40B4-BE49-F238E27FC236}">
                  <a16:creationId xmlns:a16="http://schemas.microsoft.com/office/drawing/2014/main" id="{7866729D-8A5D-4A67-8EDA-38C59DC8287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4202" y="11669"/>
              <a:ext cx="5272346" cy="3514896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9" name="그림 18" descr="실외, 하늘, 산, 남자이(가) 표시된 사진&#10;&#10;자동 생성된 설명">
              <a:extLst>
                <a:ext uri="{FF2B5EF4-FFF2-40B4-BE49-F238E27FC236}">
                  <a16:creationId xmlns:a16="http://schemas.microsoft.com/office/drawing/2014/main" id="{F9C5EFC7-436B-453C-B6C6-662595203FA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1" y="15240"/>
              <a:ext cx="4424720" cy="3312624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21" name="그림 20" descr="사람이(가) 표시된 사진&#10;&#10;자동 생성된 설명">
              <a:extLst>
                <a:ext uri="{FF2B5EF4-FFF2-40B4-BE49-F238E27FC236}">
                  <a16:creationId xmlns:a16="http://schemas.microsoft.com/office/drawing/2014/main" id="{6AD79DDF-8A79-4CB3-9605-DB9D96878D1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5794" y="-11264"/>
              <a:ext cx="3181162" cy="4952008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3" name="그림 2" descr="실외, 사람이(가) 표시된 사진&#10;&#10;자동 생성된 설명">
              <a:extLst>
                <a:ext uri="{FF2B5EF4-FFF2-40B4-BE49-F238E27FC236}">
                  <a16:creationId xmlns:a16="http://schemas.microsoft.com/office/drawing/2014/main" id="{167DE634-88C5-403A-BACE-D9DD93432E2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82" y="3336252"/>
              <a:ext cx="2466593" cy="3514895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6C216EA8-5880-45AC-AB51-D099FE4C6DCE}"/>
              </a:ext>
            </a:extLst>
          </p:cNvPr>
          <p:cNvSpPr txBox="1"/>
          <p:nvPr/>
        </p:nvSpPr>
        <p:spPr>
          <a:xfrm>
            <a:off x="2389009" y="1318529"/>
            <a:ext cx="26500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/>
              <a:t>개인적인 이야기를 잠시</a:t>
            </a:r>
            <a:r>
              <a:rPr lang="en-US" altLang="ko-KR" sz="1600" dirty="0"/>
              <a:t>….</a:t>
            </a:r>
            <a:endParaRPr lang="ko-KR" altLang="en-US" sz="16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1D627A9-5FD9-43B1-93E2-6046B4468050}"/>
              </a:ext>
            </a:extLst>
          </p:cNvPr>
          <p:cNvSpPr txBox="1"/>
          <p:nvPr/>
        </p:nvSpPr>
        <p:spPr>
          <a:xfrm>
            <a:off x="8718704" y="2421765"/>
            <a:ext cx="3230372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/>
              <a:t>여행</a:t>
            </a:r>
            <a:r>
              <a:rPr lang="en-US" altLang="ko-KR" sz="1600" dirty="0"/>
              <a:t>, </a:t>
            </a:r>
            <a:r>
              <a:rPr lang="ko-KR" altLang="en-US" sz="1600" dirty="0"/>
              <a:t>스포츠</a:t>
            </a:r>
            <a:r>
              <a:rPr lang="en-US" altLang="ko-KR" sz="1600" dirty="0"/>
              <a:t>, </a:t>
            </a:r>
            <a:r>
              <a:rPr lang="ko-KR" altLang="en-US" sz="1600" dirty="0"/>
              <a:t>레저가 좋아 스포츠</a:t>
            </a:r>
            <a:endParaRPr lang="en-US" altLang="ko-KR" sz="1600" dirty="0"/>
          </a:p>
          <a:p>
            <a:endParaRPr lang="en-US" altLang="ko-KR" sz="1600" dirty="0"/>
          </a:p>
          <a:p>
            <a:r>
              <a:rPr lang="ko-KR" altLang="en-US" sz="1600" dirty="0"/>
              <a:t>유통업계에 종사한지 </a:t>
            </a:r>
            <a:r>
              <a:rPr lang="en-US" altLang="ko-KR" sz="1600" dirty="0"/>
              <a:t>20</a:t>
            </a:r>
            <a:r>
              <a:rPr lang="ko-KR" altLang="en-US" sz="1600" dirty="0"/>
              <a:t>여년</a:t>
            </a:r>
            <a:r>
              <a:rPr lang="en-US" altLang="ko-KR" sz="1600" dirty="0"/>
              <a:t>…</a:t>
            </a:r>
          </a:p>
          <a:p>
            <a:endParaRPr lang="en-US" altLang="ko-KR" sz="1600" dirty="0"/>
          </a:p>
          <a:p>
            <a:r>
              <a:rPr lang="en-US" altLang="ko-KR" sz="1600" dirty="0"/>
              <a:t>YOLO</a:t>
            </a:r>
            <a:r>
              <a:rPr lang="ko-KR" altLang="en-US" sz="1600" dirty="0"/>
              <a:t>라는 용어 조차 없던 시절</a:t>
            </a:r>
            <a:endParaRPr lang="en-US" altLang="ko-KR" sz="1600" dirty="0"/>
          </a:p>
          <a:p>
            <a:endParaRPr lang="en-US" altLang="ko-KR" sz="1600" dirty="0"/>
          </a:p>
          <a:p>
            <a:r>
              <a:rPr lang="en-US" altLang="ko-KR" sz="1600" dirty="0"/>
              <a:t>YOLO</a:t>
            </a:r>
            <a:r>
              <a:rPr lang="ko-KR" altLang="en-US" sz="1600" dirty="0"/>
              <a:t>족 출신</a:t>
            </a:r>
            <a:r>
              <a:rPr lang="en-US" altLang="ko-KR" sz="1600" dirty="0"/>
              <a:t>…</a:t>
            </a:r>
          </a:p>
          <a:p>
            <a:endParaRPr lang="en-US" altLang="ko-KR" sz="1600" dirty="0"/>
          </a:p>
          <a:p>
            <a:r>
              <a:rPr lang="ko-KR" altLang="en-US" sz="1600" dirty="0"/>
              <a:t>그래서 시작 된</a:t>
            </a:r>
            <a:r>
              <a:rPr lang="en-US" altLang="ko-KR" sz="1600" dirty="0"/>
              <a:t>….</a:t>
            </a:r>
          </a:p>
          <a:p>
            <a:endParaRPr lang="en-US" altLang="ko-KR" sz="1600" dirty="0"/>
          </a:p>
          <a:p>
            <a:endParaRPr lang="en-US" altLang="ko-KR" sz="1600" b="1" dirty="0">
              <a:solidFill>
                <a:schemeClr val="accent1"/>
              </a:solidFill>
            </a:endParaRPr>
          </a:p>
          <a:p>
            <a:pPr algn="ctr"/>
            <a:r>
              <a:rPr lang="ko-KR" altLang="en-US" sz="2000" b="1" dirty="0" err="1">
                <a:solidFill>
                  <a:srgbClr val="00B0F0"/>
                </a:solidFill>
              </a:rPr>
              <a:t>로그넷</a:t>
            </a:r>
            <a:r>
              <a:rPr lang="en-US" altLang="ko-KR" sz="2000" b="1" dirty="0">
                <a:solidFill>
                  <a:srgbClr val="00B0F0"/>
                </a:solidFill>
              </a:rPr>
              <a:t>(LOGNET)</a:t>
            </a: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62C1AD46-F25D-4D5C-B8A1-A04384B9E543}"/>
              </a:ext>
            </a:extLst>
          </p:cNvPr>
          <p:cNvGrpSpPr/>
          <p:nvPr/>
        </p:nvGrpSpPr>
        <p:grpSpPr>
          <a:xfrm>
            <a:off x="372455" y="305502"/>
            <a:ext cx="1935601" cy="461665"/>
            <a:chOff x="372455" y="305502"/>
            <a:chExt cx="1935601" cy="461665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1CCE5D7-2B0D-482F-9CB1-47CBEE2BAFBA}"/>
                </a:ext>
              </a:extLst>
            </p:cNvPr>
            <p:cNvSpPr txBox="1"/>
            <p:nvPr/>
          </p:nvSpPr>
          <p:spPr>
            <a:xfrm>
              <a:off x="892284" y="305502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</a:rPr>
                <a:t>대표소개</a:t>
              </a:r>
            </a:p>
          </p:txBody>
        </p:sp>
        <p:sp>
          <p:nvSpPr>
            <p:cNvPr id="30" name="직사각형 21">
              <a:extLst>
                <a:ext uri="{FF2B5EF4-FFF2-40B4-BE49-F238E27FC236}">
                  <a16:creationId xmlns:a16="http://schemas.microsoft.com/office/drawing/2014/main" id="{BEEFB02B-10BA-407C-8300-0D9FAEDBF7B8}"/>
                </a:ext>
              </a:extLst>
            </p:cNvPr>
            <p:cNvSpPr/>
            <p:nvPr/>
          </p:nvSpPr>
          <p:spPr>
            <a:xfrm>
              <a:off x="372455" y="397810"/>
              <a:ext cx="338642" cy="338605"/>
            </a:xfrm>
            <a:prstGeom prst="ellipse">
              <a:avLst/>
            </a:prstGeom>
            <a:ln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b="1" dirty="0">
                  <a:latin typeface="Arial" pitchFamily="34" charset="0"/>
                  <a:cs typeface="Arial" pitchFamily="34" charset="0"/>
                </a:rPr>
                <a:t>A</a:t>
              </a:r>
              <a:endParaRPr lang="ko-KR" altLang="en-US" b="1" dirty="0"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97489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0C151BD-18A3-4DAA-B6CD-6581D6F67686}"/>
              </a:ext>
            </a:extLst>
          </p:cNvPr>
          <p:cNvSpPr txBox="1"/>
          <p:nvPr/>
        </p:nvSpPr>
        <p:spPr>
          <a:xfrm>
            <a:off x="1795409" y="2628781"/>
            <a:ext cx="8603638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000" dirty="0"/>
              <a:t>시대의 변화에 따른 유통시장의 변화</a:t>
            </a:r>
            <a:endParaRPr lang="en-US" altLang="ko-KR" sz="4000" dirty="0"/>
          </a:p>
          <a:p>
            <a:pPr algn="ctr"/>
            <a:endParaRPr lang="en-US" altLang="ko-KR" sz="4000" dirty="0"/>
          </a:p>
          <a:p>
            <a:pPr algn="ctr"/>
            <a:r>
              <a:rPr lang="ko-KR" altLang="en-US" dirty="0"/>
              <a:t>부제 </a:t>
            </a:r>
            <a:r>
              <a:rPr lang="en-US" altLang="ko-KR" dirty="0"/>
              <a:t>: </a:t>
            </a:r>
            <a:r>
              <a:rPr lang="ko-KR" altLang="en-US" dirty="0"/>
              <a:t>시대의 변화가 만든 </a:t>
            </a:r>
            <a:r>
              <a:rPr lang="ko-KR" altLang="en-US" dirty="0" err="1"/>
              <a:t>로그넷</a:t>
            </a:r>
            <a:r>
              <a:rPr lang="en-US" altLang="ko-KR" dirty="0"/>
              <a:t>(LOGNET)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585236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>
            <a:extLst>
              <a:ext uri="{FF2B5EF4-FFF2-40B4-BE49-F238E27FC236}">
                <a16:creationId xmlns:a16="http://schemas.microsoft.com/office/drawing/2014/main" id="{B0198486-6CB1-486C-985C-14D8BFAC76EF}"/>
              </a:ext>
            </a:extLst>
          </p:cNvPr>
          <p:cNvGrpSpPr/>
          <p:nvPr/>
        </p:nvGrpSpPr>
        <p:grpSpPr>
          <a:xfrm>
            <a:off x="372455" y="305502"/>
            <a:ext cx="2769163" cy="461665"/>
            <a:chOff x="372455" y="305502"/>
            <a:chExt cx="2769163" cy="461665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2947953-4B5A-497C-9D3C-D34DF31DBD29}"/>
                </a:ext>
              </a:extLst>
            </p:cNvPr>
            <p:cNvSpPr txBox="1"/>
            <p:nvPr/>
          </p:nvSpPr>
          <p:spPr>
            <a:xfrm>
              <a:off x="892284" y="305502"/>
              <a:ext cx="22493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</a:rPr>
                <a:t>유통 업체 현황</a:t>
              </a:r>
            </a:p>
          </p:txBody>
        </p:sp>
        <p:sp>
          <p:nvSpPr>
            <p:cNvPr id="20" name="직사각형 21">
              <a:extLst>
                <a:ext uri="{FF2B5EF4-FFF2-40B4-BE49-F238E27FC236}">
                  <a16:creationId xmlns:a16="http://schemas.microsoft.com/office/drawing/2014/main" id="{9D0058FA-F5BA-4EA1-AF78-E59B17E323ED}"/>
                </a:ext>
              </a:extLst>
            </p:cNvPr>
            <p:cNvSpPr/>
            <p:nvPr/>
          </p:nvSpPr>
          <p:spPr>
            <a:xfrm>
              <a:off x="372455" y="397810"/>
              <a:ext cx="338642" cy="338605"/>
            </a:xfrm>
            <a:prstGeom prst="ellipse">
              <a:avLst/>
            </a:prstGeom>
            <a:ln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b="1" dirty="0">
                  <a:latin typeface="Arial" pitchFamily="34" charset="0"/>
                  <a:cs typeface="Arial" pitchFamily="34" charset="0"/>
                </a:rPr>
                <a:t>B</a:t>
              </a:r>
              <a:endParaRPr lang="ko-KR" altLang="en-US" b="1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451958" y="1688257"/>
            <a:ext cx="45815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70C0"/>
                </a:solidFill>
                <a:latin typeface="+mj-ea"/>
                <a:ea typeface="+mj-ea"/>
              </a:rPr>
              <a:t>※ </a:t>
            </a:r>
            <a:r>
              <a:rPr lang="ko-KR" altLang="en-US" sz="1400" b="1" dirty="0">
                <a:solidFill>
                  <a:srgbClr val="0070C0"/>
                </a:solidFill>
                <a:latin typeface="+mj-ea"/>
                <a:ea typeface="+mj-ea"/>
              </a:rPr>
              <a:t>한국의 도소매 업체 중에 직원이 </a:t>
            </a:r>
            <a:r>
              <a:rPr lang="en-US" altLang="ko-KR" sz="1400" b="1" dirty="0">
                <a:solidFill>
                  <a:srgbClr val="0070C0"/>
                </a:solidFill>
                <a:latin typeface="+mj-ea"/>
                <a:ea typeface="+mj-ea"/>
              </a:rPr>
              <a:t>10</a:t>
            </a:r>
            <a:r>
              <a:rPr lang="ko-KR" altLang="en-US" sz="1400" b="1" dirty="0">
                <a:solidFill>
                  <a:srgbClr val="0070C0"/>
                </a:solidFill>
                <a:latin typeface="+mj-ea"/>
                <a:ea typeface="+mj-ea"/>
              </a:rPr>
              <a:t>인 이하 회사는       </a:t>
            </a:r>
            <a:endParaRPr lang="en-US" altLang="ko-KR" sz="1400" b="1" dirty="0">
              <a:solidFill>
                <a:srgbClr val="0070C0"/>
              </a:solidFill>
              <a:latin typeface="+mj-ea"/>
              <a:ea typeface="+mj-ea"/>
            </a:endParaRPr>
          </a:p>
          <a:p>
            <a:r>
              <a:rPr lang="en-US" altLang="ko-KR" sz="1400" b="1" dirty="0">
                <a:solidFill>
                  <a:srgbClr val="0070C0"/>
                </a:solidFill>
                <a:latin typeface="+mj-ea"/>
                <a:ea typeface="+mj-ea"/>
              </a:rPr>
              <a:t>   </a:t>
            </a:r>
            <a:r>
              <a:rPr lang="ko-KR" altLang="en-US" sz="1400" b="1" dirty="0">
                <a:solidFill>
                  <a:srgbClr val="0070C0"/>
                </a:solidFill>
                <a:latin typeface="+mj-ea"/>
                <a:ea typeface="+mj-ea"/>
              </a:rPr>
              <a:t>전체의 </a:t>
            </a:r>
            <a:r>
              <a:rPr lang="en-US" altLang="ko-KR" sz="1400" b="1" dirty="0">
                <a:solidFill>
                  <a:srgbClr val="0070C0"/>
                </a:solidFill>
                <a:latin typeface="+mj-ea"/>
                <a:ea typeface="+mj-ea"/>
              </a:rPr>
              <a:t>92%...</a:t>
            </a:r>
            <a:endParaRPr lang="ko-KR" altLang="en-US" sz="1400" b="1" dirty="0">
              <a:solidFill>
                <a:srgbClr val="0070C0"/>
              </a:solidFill>
              <a:latin typeface="+mj-ea"/>
              <a:ea typeface="+mj-ea"/>
            </a:endParaRPr>
          </a:p>
          <a:p>
            <a:r>
              <a:rPr lang="en-US" altLang="ko-KR" sz="1400" b="1" dirty="0">
                <a:solidFill>
                  <a:srgbClr val="FF0000"/>
                </a:solidFill>
                <a:latin typeface="+mj-ea"/>
                <a:ea typeface="+mj-ea"/>
              </a:rPr>
              <a:t>   92%</a:t>
            </a:r>
            <a:r>
              <a:rPr lang="ko-KR" altLang="en-US" sz="1400" b="1" dirty="0">
                <a:solidFill>
                  <a:srgbClr val="FF0000"/>
                </a:solidFill>
                <a:latin typeface="+mj-ea"/>
                <a:ea typeface="+mj-ea"/>
              </a:rPr>
              <a:t> 회사에게 전산 프로그램이란 계륵과 같은 존재</a:t>
            </a:r>
            <a:r>
              <a:rPr lang="en-US" altLang="ko-KR" sz="1400" b="1" dirty="0">
                <a:solidFill>
                  <a:srgbClr val="FF0000"/>
                </a:solidFill>
                <a:latin typeface="+mj-ea"/>
                <a:ea typeface="+mj-ea"/>
              </a:rPr>
              <a:t>.  </a:t>
            </a: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6FFB2B11-9BED-4AFF-A88A-679423CF3B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759474"/>
              </p:ext>
            </p:extLst>
          </p:nvPr>
        </p:nvGraphicFramePr>
        <p:xfrm>
          <a:off x="349996" y="1247762"/>
          <a:ext cx="7013457" cy="5238311"/>
        </p:xfrm>
        <a:graphic>
          <a:graphicData uri="http://schemas.openxmlformats.org/drawingml/2006/table">
            <a:tbl>
              <a:tblPr/>
              <a:tblGrid>
                <a:gridCol w="2308124">
                  <a:extLst>
                    <a:ext uri="{9D8B030D-6E8A-4147-A177-3AD203B41FA5}">
                      <a16:colId xmlns:a16="http://schemas.microsoft.com/office/drawing/2014/main" val="1566437763"/>
                    </a:ext>
                  </a:extLst>
                </a:gridCol>
                <a:gridCol w="1093322">
                  <a:extLst>
                    <a:ext uri="{9D8B030D-6E8A-4147-A177-3AD203B41FA5}">
                      <a16:colId xmlns:a16="http://schemas.microsoft.com/office/drawing/2014/main" val="1207422468"/>
                    </a:ext>
                  </a:extLst>
                </a:gridCol>
                <a:gridCol w="1263394">
                  <a:extLst>
                    <a:ext uri="{9D8B030D-6E8A-4147-A177-3AD203B41FA5}">
                      <a16:colId xmlns:a16="http://schemas.microsoft.com/office/drawing/2014/main" val="1495326939"/>
                    </a:ext>
                  </a:extLst>
                </a:gridCol>
                <a:gridCol w="1473959">
                  <a:extLst>
                    <a:ext uri="{9D8B030D-6E8A-4147-A177-3AD203B41FA5}">
                      <a16:colId xmlns:a16="http://schemas.microsoft.com/office/drawing/2014/main" val="3218912931"/>
                    </a:ext>
                  </a:extLst>
                </a:gridCol>
                <a:gridCol w="874658">
                  <a:extLst>
                    <a:ext uri="{9D8B030D-6E8A-4147-A177-3AD203B41FA5}">
                      <a16:colId xmlns:a16="http://schemas.microsoft.com/office/drawing/2014/main" val="2049533422"/>
                    </a:ext>
                  </a:extLst>
                </a:gridCol>
              </a:tblGrid>
              <a:tr h="306255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종사자 규모별 도매 및 소매업체 수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통계청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1188180"/>
                  </a:ext>
                </a:extLst>
              </a:tr>
              <a:tr h="35685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산업분류별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규모별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업체비율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9744966"/>
                  </a:ext>
                </a:extLst>
              </a:tr>
              <a:tr h="3568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사업체수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총종사자수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5913352"/>
                  </a:ext>
                </a:extLst>
              </a:tr>
              <a:tr h="35685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G.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도매 및 소매업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(45~47)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전규모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492,672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2,601,165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3810188"/>
                  </a:ext>
                </a:extLst>
              </a:tr>
              <a:tr h="35685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1~4</a:t>
                      </a:r>
                      <a:r>
                        <a:rPr lang="ko-KR" altLang="en-US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</a:t>
                      </a:r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356,853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 </a:t>
                      </a:r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960,594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4671764"/>
                  </a:ext>
                </a:extLst>
              </a:tr>
              <a:tr h="35685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5~9</a:t>
                      </a:r>
                      <a:r>
                        <a:rPr lang="ko-KR" altLang="en-US" sz="1100" b="0" i="0" u="none" strike="noStrike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</a:t>
                      </a:r>
                      <a:r>
                        <a:rPr lang="en-US" altLang="ko-KR" sz="1100" b="0" i="0" u="none" strike="noStrike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94,694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 </a:t>
                      </a:r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585,551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5235085"/>
                  </a:ext>
                </a:extLst>
              </a:tr>
              <a:tr h="35685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10~29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33,739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509,749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8633947"/>
                  </a:ext>
                </a:extLst>
              </a:tr>
              <a:tr h="35685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30~49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4,131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153,472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8169393"/>
                  </a:ext>
                </a:extLst>
              </a:tr>
              <a:tr h="35685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50~99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2,108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142,734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2753735"/>
                  </a:ext>
                </a:extLst>
              </a:tr>
              <a:tr h="35685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100~199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820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111,631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0804683"/>
                  </a:ext>
                </a:extLst>
              </a:tr>
              <a:tr h="35685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200~299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39,257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9499857"/>
                  </a:ext>
                </a:extLst>
              </a:tr>
              <a:tr h="35685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300~499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41,465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7990092"/>
                  </a:ext>
                </a:extLst>
              </a:tr>
              <a:tr h="35685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500~999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29,310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1997345"/>
                  </a:ext>
                </a:extLst>
              </a:tr>
              <a:tr h="35685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1000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인이상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27,402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7022882"/>
                  </a:ext>
                </a:extLst>
              </a:tr>
              <a:tr h="29294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이하 업체 합계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451,547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</a:t>
                      </a:r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1,546,145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612143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9B43206B-274C-4972-B75A-BC075B0DE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8393" y="5198318"/>
            <a:ext cx="1676951" cy="129614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6E4FA12-8789-4560-8F89-0097C44635B3}"/>
              </a:ext>
            </a:extLst>
          </p:cNvPr>
          <p:cNvSpPr txBox="1"/>
          <p:nvPr/>
        </p:nvSpPr>
        <p:spPr>
          <a:xfrm>
            <a:off x="7881214" y="2812584"/>
            <a:ext cx="337329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0070C0"/>
                </a:solidFill>
                <a:latin typeface="+mj-ea"/>
                <a:ea typeface="+mj-ea"/>
              </a:rPr>
              <a:t>- </a:t>
            </a:r>
            <a:r>
              <a:rPr lang="ko-KR" altLang="en-US" sz="1400" dirty="0">
                <a:solidFill>
                  <a:srgbClr val="0070C0"/>
                </a:solidFill>
                <a:latin typeface="+mj-ea"/>
                <a:ea typeface="+mj-ea"/>
              </a:rPr>
              <a:t>전담 인력 부족</a:t>
            </a:r>
            <a:endParaRPr lang="en-US" altLang="ko-KR" sz="1400" dirty="0">
              <a:solidFill>
                <a:srgbClr val="0070C0"/>
              </a:solidFill>
              <a:latin typeface="+mj-ea"/>
              <a:ea typeface="+mj-ea"/>
            </a:endParaRPr>
          </a:p>
          <a:p>
            <a:endParaRPr lang="en-US" altLang="ko-KR" sz="1400" dirty="0">
              <a:solidFill>
                <a:srgbClr val="0070C0"/>
              </a:solidFill>
              <a:latin typeface="+mj-ea"/>
              <a:ea typeface="+mj-ea"/>
            </a:endParaRPr>
          </a:p>
          <a:p>
            <a:r>
              <a:rPr lang="en-US" altLang="ko-KR" sz="1400" dirty="0">
                <a:solidFill>
                  <a:srgbClr val="0070C0"/>
                </a:solidFill>
                <a:latin typeface="+mj-ea"/>
                <a:ea typeface="+mj-ea"/>
              </a:rPr>
              <a:t>- </a:t>
            </a:r>
            <a:r>
              <a:rPr lang="ko-KR" altLang="en-US" sz="1400" dirty="0">
                <a:solidFill>
                  <a:srgbClr val="0070C0"/>
                </a:solidFill>
                <a:latin typeface="+mj-ea"/>
                <a:ea typeface="+mj-ea"/>
              </a:rPr>
              <a:t>비 전문성</a:t>
            </a:r>
            <a:endParaRPr lang="en-US" altLang="ko-KR" sz="1400" dirty="0">
              <a:solidFill>
                <a:srgbClr val="0070C0"/>
              </a:solidFill>
              <a:latin typeface="+mj-ea"/>
              <a:ea typeface="+mj-ea"/>
            </a:endParaRPr>
          </a:p>
          <a:p>
            <a:endParaRPr lang="en-US" altLang="ko-KR" sz="1400" dirty="0">
              <a:solidFill>
                <a:srgbClr val="0070C0"/>
              </a:solidFill>
              <a:latin typeface="+mj-ea"/>
              <a:ea typeface="+mj-ea"/>
            </a:endParaRPr>
          </a:p>
          <a:p>
            <a:r>
              <a:rPr lang="en-US" altLang="ko-KR" sz="1400" dirty="0">
                <a:solidFill>
                  <a:srgbClr val="0070C0"/>
                </a:solidFill>
                <a:latin typeface="+mj-ea"/>
                <a:ea typeface="+mj-ea"/>
              </a:rPr>
              <a:t>- </a:t>
            </a:r>
            <a:r>
              <a:rPr lang="ko-KR" altLang="en-US" sz="1400" dirty="0">
                <a:solidFill>
                  <a:srgbClr val="0070C0"/>
                </a:solidFill>
                <a:latin typeface="+mj-ea"/>
                <a:ea typeface="+mj-ea"/>
              </a:rPr>
              <a:t>중복 등록업무</a:t>
            </a:r>
            <a:r>
              <a:rPr lang="en-US" altLang="ko-KR" sz="1400" dirty="0">
                <a:solidFill>
                  <a:srgbClr val="0070C0"/>
                </a:solidFill>
                <a:latin typeface="+mj-ea"/>
                <a:ea typeface="+mj-ea"/>
              </a:rPr>
              <a:t> </a:t>
            </a:r>
            <a:r>
              <a:rPr lang="ko-KR" altLang="en-US" sz="1400" dirty="0">
                <a:solidFill>
                  <a:srgbClr val="0070C0"/>
                </a:solidFill>
                <a:latin typeface="+mj-ea"/>
                <a:ea typeface="+mj-ea"/>
              </a:rPr>
              <a:t>발생</a:t>
            </a:r>
            <a:endParaRPr lang="en-US" altLang="ko-KR" sz="1400" dirty="0">
              <a:solidFill>
                <a:srgbClr val="0070C0"/>
              </a:solidFill>
              <a:latin typeface="+mj-ea"/>
              <a:ea typeface="+mj-ea"/>
            </a:endParaRPr>
          </a:p>
          <a:p>
            <a:r>
              <a:rPr lang="en-US" altLang="ko-KR" sz="1400" dirty="0">
                <a:solidFill>
                  <a:srgbClr val="0070C0"/>
                </a:solidFill>
                <a:latin typeface="+mj-ea"/>
                <a:ea typeface="+mj-ea"/>
              </a:rPr>
              <a:t>    (ex.</a:t>
            </a:r>
            <a:r>
              <a:rPr lang="ko-KR" altLang="en-US" sz="1400" dirty="0">
                <a:solidFill>
                  <a:srgbClr val="0070C0"/>
                </a:solidFill>
                <a:latin typeface="+mj-ea"/>
                <a:ea typeface="+mj-ea"/>
              </a:rPr>
              <a:t> 입출고등록</a:t>
            </a:r>
            <a:r>
              <a:rPr lang="en-US" altLang="ko-KR" sz="1400" dirty="0">
                <a:solidFill>
                  <a:srgbClr val="0070C0"/>
                </a:solidFill>
                <a:latin typeface="+mj-ea"/>
                <a:ea typeface="+mj-ea"/>
              </a:rPr>
              <a:t>-ERP,POS,</a:t>
            </a:r>
            <a:r>
              <a:rPr lang="ko-KR" altLang="en-US" sz="1400" dirty="0">
                <a:solidFill>
                  <a:srgbClr val="0070C0"/>
                </a:solidFill>
                <a:latin typeface="+mj-ea"/>
                <a:ea typeface="+mj-ea"/>
              </a:rPr>
              <a:t>쇼핑몰 </a:t>
            </a:r>
            <a:r>
              <a:rPr lang="en-US" altLang="ko-KR" sz="1400" dirty="0">
                <a:solidFill>
                  <a:srgbClr val="0070C0"/>
                </a:solidFill>
                <a:latin typeface="+mj-ea"/>
                <a:ea typeface="+mj-ea"/>
              </a:rPr>
              <a:t>etc.)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947924-C9E6-415A-8879-B09094F12504}"/>
              </a:ext>
            </a:extLst>
          </p:cNvPr>
          <p:cNvSpPr txBox="1"/>
          <p:nvPr/>
        </p:nvSpPr>
        <p:spPr>
          <a:xfrm>
            <a:off x="7589245" y="4473024"/>
            <a:ext cx="35413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solidFill>
                  <a:srgbClr val="FF0000"/>
                </a:solidFill>
                <a:latin typeface="+mj-ea"/>
                <a:ea typeface="+mj-ea"/>
              </a:rPr>
              <a:t>※ </a:t>
            </a:r>
            <a:r>
              <a:rPr lang="ko-KR" altLang="en-US" sz="1400" b="1" dirty="0">
                <a:solidFill>
                  <a:srgbClr val="FF0000"/>
                </a:solidFill>
                <a:latin typeface="+mj-ea"/>
                <a:ea typeface="+mj-ea"/>
              </a:rPr>
              <a:t>없으면 업무처리가 힘들고 있어도 </a:t>
            </a:r>
            <a:endParaRPr lang="en-US" altLang="ko-KR" sz="1400" b="1" dirty="0">
              <a:solidFill>
                <a:srgbClr val="FF0000"/>
              </a:solidFill>
              <a:latin typeface="+mj-ea"/>
              <a:ea typeface="+mj-ea"/>
            </a:endParaRPr>
          </a:p>
          <a:p>
            <a:r>
              <a:rPr lang="en-US" altLang="ko-KR" sz="1400" b="1" dirty="0">
                <a:solidFill>
                  <a:srgbClr val="FF0000"/>
                </a:solidFill>
                <a:latin typeface="+mj-ea"/>
                <a:ea typeface="+mj-ea"/>
              </a:rPr>
              <a:t>   </a:t>
            </a:r>
            <a:r>
              <a:rPr lang="ko-KR" altLang="en-US" sz="1400" b="1" dirty="0">
                <a:solidFill>
                  <a:srgbClr val="FF0000"/>
                </a:solidFill>
                <a:latin typeface="+mj-ea"/>
                <a:ea typeface="+mj-ea"/>
              </a:rPr>
              <a:t>전문인력이 없어 관리에 어려움이 있다</a:t>
            </a:r>
            <a:r>
              <a:rPr lang="en-US" altLang="ko-KR" sz="1400" b="1" dirty="0">
                <a:solidFill>
                  <a:srgbClr val="FF0000"/>
                </a:solidFill>
                <a:latin typeface="+mj-ea"/>
                <a:ea typeface="+mj-ea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9D68E5C5-E647-47CB-8C76-825C2C97C11A}"/>
              </a:ext>
            </a:extLst>
          </p:cNvPr>
          <p:cNvGrpSpPr/>
          <p:nvPr/>
        </p:nvGrpSpPr>
        <p:grpSpPr>
          <a:xfrm>
            <a:off x="372455" y="305502"/>
            <a:ext cx="2769163" cy="461665"/>
            <a:chOff x="372455" y="305502"/>
            <a:chExt cx="2769163" cy="461665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280666B-09AC-4367-AA74-17D81F5AD2C1}"/>
                </a:ext>
              </a:extLst>
            </p:cNvPr>
            <p:cNvSpPr txBox="1"/>
            <p:nvPr/>
          </p:nvSpPr>
          <p:spPr>
            <a:xfrm>
              <a:off x="892284" y="305502"/>
              <a:ext cx="22493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</a:rPr>
                <a:t>유통 업계 현황</a:t>
              </a:r>
            </a:p>
          </p:txBody>
        </p:sp>
        <p:sp>
          <p:nvSpPr>
            <p:cNvPr id="10" name="직사각형 21">
              <a:extLst>
                <a:ext uri="{FF2B5EF4-FFF2-40B4-BE49-F238E27FC236}">
                  <a16:creationId xmlns:a16="http://schemas.microsoft.com/office/drawing/2014/main" id="{222A444B-2765-4211-979D-A31F572EF18C}"/>
                </a:ext>
              </a:extLst>
            </p:cNvPr>
            <p:cNvSpPr/>
            <p:nvPr/>
          </p:nvSpPr>
          <p:spPr>
            <a:xfrm>
              <a:off x="372455" y="397810"/>
              <a:ext cx="338642" cy="338605"/>
            </a:xfrm>
            <a:prstGeom prst="ellipse">
              <a:avLst/>
            </a:prstGeom>
            <a:ln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b="1" dirty="0">
                  <a:latin typeface="Arial" pitchFamily="34" charset="0"/>
                  <a:cs typeface="Arial" pitchFamily="34" charset="0"/>
                </a:rPr>
                <a:t>C</a:t>
              </a:r>
              <a:endParaRPr lang="ko-KR" altLang="en-US" b="1" dirty="0">
                <a:latin typeface="Arial" pitchFamily="34" charset="0"/>
                <a:cs typeface="Arial" pitchFamily="34" charset="0"/>
              </a:endParaRPr>
            </a:p>
          </p:txBody>
        </p:sp>
      </p:grp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F3A529EF-D171-4F4B-A166-B536B51C48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2857591"/>
              </p:ext>
            </p:extLst>
          </p:nvPr>
        </p:nvGraphicFramePr>
        <p:xfrm>
          <a:off x="349543" y="1290506"/>
          <a:ext cx="11509692" cy="4965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6252">
                  <a:extLst>
                    <a:ext uri="{9D8B030D-6E8A-4147-A177-3AD203B41FA5}">
                      <a16:colId xmlns:a16="http://schemas.microsoft.com/office/drawing/2014/main" val="1399852410"/>
                    </a:ext>
                  </a:extLst>
                </a:gridCol>
                <a:gridCol w="1057012">
                  <a:extLst>
                    <a:ext uri="{9D8B030D-6E8A-4147-A177-3AD203B41FA5}">
                      <a16:colId xmlns:a16="http://schemas.microsoft.com/office/drawing/2014/main" val="310956628"/>
                    </a:ext>
                  </a:extLst>
                </a:gridCol>
                <a:gridCol w="2021747">
                  <a:extLst>
                    <a:ext uri="{9D8B030D-6E8A-4147-A177-3AD203B41FA5}">
                      <a16:colId xmlns:a16="http://schemas.microsoft.com/office/drawing/2014/main" val="1339668548"/>
                    </a:ext>
                  </a:extLst>
                </a:gridCol>
                <a:gridCol w="2944536">
                  <a:extLst>
                    <a:ext uri="{9D8B030D-6E8A-4147-A177-3AD203B41FA5}">
                      <a16:colId xmlns:a16="http://schemas.microsoft.com/office/drawing/2014/main" val="3142960426"/>
                    </a:ext>
                  </a:extLst>
                </a:gridCol>
                <a:gridCol w="1400961">
                  <a:extLst>
                    <a:ext uri="{9D8B030D-6E8A-4147-A177-3AD203B41FA5}">
                      <a16:colId xmlns:a16="http://schemas.microsoft.com/office/drawing/2014/main" val="1023993383"/>
                    </a:ext>
                  </a:extLst>
                </a:gridCol>
                <a:gridCol w="3059184">
                  <a:extLst>
                    <a:ext uri="{9D8B030D-6E8A-4147-A177-3AD203B41FA5}">
                      <a16:colId xmlns:a16="http://schemas.microsoft.com/office/drawing/2014/main" val="2969610383"/>
                    </a:ext>
                  </a:extLst>
                </a:gridCol>
              </a:tblGrid>
              <a:tr h="5856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구분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시점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시장구조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업무형태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인력현황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전산프로그램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80791885"/>
                  </a:ext>
                </a:extLst>
              </a:tr>
              <a:tr h="107851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세대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~2005</a:t>
                      </a:r>
                      <a:r>
                        <a:rPr lang="ko-KR" altLang="en-US" sz="1200" dirty="0"/>
                        <a:t>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전통적인 유통 계층 유지</a:t>
                      </a:r>
                      <a:endParaRPr lang="en-US" altLang="ko-KR" sz="1200" dirty="0"/>
                    </a:p>
                    <a:p>
                      <a:pPr latinLnBrk="1"/>
                      <a:endParaRPr lang="en-US" altLang="ko-KR" sz="1200" dirty="0"/>
                    </a:p>
                    <a:p>
                      <a:pPr latinLnBrk="1"/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/>
                        <a:t>제조사</a:t>
                      </a:r>
                      <a:r>
                        <a:rPr lang="en-US" altLang="ko-KR" sz="1200" dirty="0"/>
                        <a:t>,</a:t>
                      </a:r>
                      <a:r>
                        <a:rPr lang="ko-KR" altLang="en-US" sz="1200" dirty="0" err="1"/>
                        <a:t>수입사</a:t>
                      </a:r>
                      <a:r>
                        <a:rPr lang="en-US" altLang="ko-KR" sz="1200" dirty="0"/>
                        <a:t>,</a:t>
                      </a:r>
                      <a:r>
                        <a:rPr lang="ko-KR" altLang="en-US" sz="1200" dirty="0"/>
                        <a:t>도매</a:t>
                      </a:r>
                      <a:r>
                        <a:rPr lang="en-US" altLang="ko-KR" sz="1200" dirty="0"/>
                        <a:t>,</a:t>
                      </a:r>
                      <a:r>
                        <a:rPr lang="ko-KR" altLang="en-US" sz="1200" dirty="0"/>
                        <a:t>소매</a:t>
                      </a:r>
                      <a:r>
                        <a:rPr lang="en-US" altLang="ko-KR" sz="1200" dirty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단순한 계층구조의 시장으로</a:t>
                      </a:r>
                      <a:endParaRPr lang="en-US" altLang="ko-KR" sz="1200" dirty="0"/>
                    </a:p>
                    <a:p>
                      <a:pPr latinLnBrk="1"/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유통관리 업무 또한 단순함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인력수급 용이</a:t>
                      </a:r>
                      <a:endParaRPr lang="en-US" altLang="ko-KR" sz="1200" dirty="0"/>
                    </a:p>
                    <a:p>
                      <a:pPr latinLnBrk="1"/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업무 수련도 上</a:t>
                      </a:r>
                      <a:endParaRPr lang="en-US" altLang="ko-KR" sz="120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/>
                        <a:t>인건비 下</a:t>
                      </a:r>
                      <a:endParaRPr lang="en-US" altLang="ko-K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전통적인 관리프로그램의 충분한 활용과 정착으로 어려움이 없음</a:t>
                      </a:r>
                      <a:endParaRPr lang="en-US" altLang="ko-KR" sz="1200" dirty="0"/>
                    </a:p>
                    <a:p>
                      <a:pPr latinLnBrk="1"/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엑셀 관리 가능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7997611"/>
                  </a:ext>
                </a:extLst>
              </a:tr>
              <a:tr h="183021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세대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2005</a:t>
                      </a:r>
                      <a:r>
                        <a:rPr lang="ko-KR" altLang="en-US" sz="1200" dirty="0"/>
                        <a:t>년</a:t>
                      </a:r>
                      <a:endParaRPr lang="en-US" altLang="ko-KR" sz="1200" dirty="0"/>
                    </a:p>
                    <a:p>
                      <a:pPr algn="ctr" latinLnBrk="1"/>
                      <a:endParaRPr lang="en-US" altLang="ko-KR" sz="1200" dirty="0"/>
                    </a:p>
                    <a:p>
                      <a:pPr algn="ctr" latinLnBrk="1"/>
                      <a:r>
                        <a:rPr lang="ko-KR" altLang="en-US" sz="1200" dirty="0"/>
                        <a:t> </a:t>
                      </a:r>
                      <a:r>
                        <a:rPr lang="en-US" altLang="ko-KR" sz="1200" dirty="0"/>
                        <a:t>~ 2015</a:t>
                      </a:r>
                      <a:r>
                        <a:rPr lang="ko-KR" altLang="en-US" sz="1200" dirty="0"/>
                        <a:t>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온라인 마켓의 성장</a:t>
                      </a:r>
                      <a:endParaRPr lang="en-US" altLang="ko-KR" sz="1200" dirty="0"/>
                    </a:p>
                    <a:p>
                      <a:pPr latinLnBrk="1"/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전통적인 유통 계층의 변화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/>
                        <a:t>계층간 경계 침범</a:t>
                      </a:r>
                      <a:r>
                        <a:rPr lang="en-US" altLang="ko-KR" sz="1200" dirty="0"/>
                        <a:t>)</a:t>
                      </a:r>
                    </a:p>
                    <a:p>
                      <a:pPr latinLnBrk="1"/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신흥마켓 강자의 등장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 err="1"/>
                        <a:t>파워셀러</a:t>
                      </a:r>
                      <a:r>
                        <a:rPr lang="en-US" altLang="ko-KR" sz="1200" dirty="0"/>
                        <a:t>,</a:t>
                      </a:r>
                      <a:r>
                        <a:rPr lang="ko-KR" altLang="en-US" sz="1200" dirty="0"/>
                        <a:t>블로거</a:t>
                      </a:r>
                      <a:r>
                        <a:rPr lang="en-US" altLang="ko-KR" sz="1200" dirty="0"/>
                        <a:t>,</a:t>
                      </a:r>
                      <a:r>
                        <a:rPr lang="en-US" altLang="ko-KR" sz="1200" dirty="0" err="1"/>
                        <a:t>etc</a:t>
                      </a:r>
                      <a:r>
                        <a:rPr lang="en-US" altLang="ko-KR" sz="1200" dirty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추가된 새로운 유통망으로 인한 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유통관리 업무의 폭증</a:t>
                      </a:r>
                      <a:endParaRPr lang="en-US" altLang="ko-KR" sz="1200" dirty="0"/>
                    </a:p>
                    <a:p>
                      <a:pPr latinLnBrk="1"/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전산프로그램의 도입 및 활용 증가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인력수급 차질</a:t>
                      </a:r>
                      <a:endParaRPr lang="en-US" altLang="ko-KR" sz="1200" dirty="0"/>
                    </a:p>
                    <a:p>
                      <a:pPr latinLnBrk="1"/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업무 숙련도 下</a:t>
                      </a:r>
                      <a:endParaRPr lang="en-US" altLang="ko-KR" sz="1200" dirty="0"/>
                    </a:p>
                    <a:p>
                      <a:pPr latinLnBrk="1"/>
                      <a:endParaRPr lang="en-US" altLang="ko-KR" sz="120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/>
                        <a:t>인건비 下</a:t>
                      </a:r>
                      <a:endParaRPr lang="en-US" altLang="ko-K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기본적으로 도매관리를 목적으로 개발된 전산프로그램의 한계</a:t>
                      </a:r>
                      <a:endParaRPr lang="en-US" altLang="ko-KR" sz="1200" dirty="0"/>
                    </a:p>
                    <a:p>
                      <a:pPr latinLnBrk="1"/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소매</a:t>
                      </a:r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/>
                        <a:t>온</a:t>
                      </a:r>
                      <a:r>
                        <a:rPr lang="en-US" altLang="ko-KR" sz="1200" dirty="0"/>
                        <a:t>,</a:t>
                      </a:r>
                      <a:r>
                        <a:rPr lang="ko-KR" altLang="en-US" sz="1200" dirty="0"/>
                        <a:t>오프라인</a:t>
                      </a:r>
                      <a:r>
                        <a:rPr lang="en-US" altLang="ko-KR" sz="1200" dirty="0"/>
                        <a:t>)</a:t>
                      </a:r>
                      <a:r>
                        <a:rPr lang="ko-KR" altLang="en-US" sz="1200" dirty="0"/>
                        <a:t>관리의 필요성 대두</a:t>
                      </a:r>
                      <a:endParaRPr lang="en-US" altLang="ko-KR" sz="1200" dirty="0"/>
                    </a:p>
                    <a:p>
                      <a:pPr latinLnBrk="1"/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일부 자동화 서비스 개발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 err="1"/>
                        <a:t>사방넷</a:t>
                      </a:r>
                      <a:r>
                        <a:rPr lang="en-US" altLang="ko-KR" sz="1200" dirty="0"/>
                        <a:t>,</a:t>
                      </a:r>
                      <a:r>
                        <a:rPr lang="ko-KR" altLang="en-US" sz="1200" dirty="0"/>
                        <a:t>통합프로그램</a:t>
                      </a:r>
                      <a:r>
                        <a:rPr lang="en-US" altLang="ko-KR" sz="1200" dirty="0"/>
                        <a:t>, </a:t>
                      </a:r>
                      <a:r>
                        <a:rPr lang="ko-KR" altLang="en-US" sz="1200" dirty="0"/>
                        <a:t>등</a:t>
                      </a:r>
                      <a:r>
                        <a:rPr lang="en-US" altLang="ko-KR" sz="1200" dirty="0"/>
                        <a:t>)</a:t>
                      </a:r>
                    </a:p>
                    <a:p>
                      <a:pPr latinLnBrk="1"/>
                      <a:endParaRPr lang="en-US" altLang="ko-KR" sz="1200" dirty="0"/>
                    </a:p>
                    <a:p>
                      <a:pPr latinLnBrk="1"/>
                      <a:r>
                        <a:rPr lang="en-US" altLang="ko-KR" sz="1000" b="0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※ </a:t>
                      </a:r>
                      <a:r>
                        <a:rPr lang="ko-KR" altLang="en-US" sz="1000" dirty="0" err="1">
                          <a:solidFill>
                            <a:srgbClr val="FF0000"/>
                          </a:solidFill>
                        </a:rPr>
                        <a:t>로그넷</a:t>
                      </a:r>
                      <a:r>
                        <a:rPr lang="ko-KR" altLang="en-US" sz="1000" dirty="0">
                          <a:solidFill>
                            <a:srgbClr val="FF0000"/>
                          </a:solidFill>
                        </a:rPr>
                        <a:t> 개발 시작</a:t>
                      </a:r>
                      <a:endParaRPr lang="en-US" altLang="ko-KR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98494810"/>
                  </a:ext>
                </a:extLst>
              </a:tr>
              <a:tr h="147070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3</a:t>
                      </a:r>
                      <a:r>
                        <a:rPr lang="ko-KR" altLang="en-US" dirty="0"/>
                        <a:t>세대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2015</a:t>
                      </a:r>
                      <a:r>
                        <a:rPr lang="ko-KR" altLang="en-US" sz="1200" dirty="0"/>
                        <a:t>년</a:t>
                      </a:r>
                      <a:endParaRPr lang="en-US" altLang="ko-KR" sz="1200" dirty="0"/>
                    </a:p>
                    <a:p>
                      <a:pPr algn="ctr" latinLnBrk="1"/>
                      <a:endParaRPr lang="en-US" altLang="ko-KR" sz="1200" dirty="0"/>
                    </a:p>
                    <a:p>
                      <a:pPr algn="ctr" latinLnBrk="1"/>
                      <a:r>
                        <a:rPr lang="en-US" altLang="ko-KR" sz="1200" dirty="0"/>
                        <a:t>~ </a:t>
                      </a:r>
                      <a:r>
                        <a:rPr lang="ko-KR" altLang="en-US" sz="1200" dirty="0"/>
                        <a:t>현재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새로운 유통 환경</a:t>
                      </a:r>
                      <a:endParaRPr lang="en-US" altLang="ko-KR" sz="1200" dirty="0"/>
                    </a:p>
                    <a:p>
                      <a:pPr latinLnBrk="1"/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계층의 경계가 없어짐</a:t>
                      </a:r>
                      <a:endParaRPr lang="en-US" altLang="ko-K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새로운 유통망의 추가로 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처리업무의 증가속도가 더욱 </a:t>
                      </a:r>
                      <a:r>
                        <a:rPr lang="ko-KR" altLang="en-US" sz="1200" dirty="0" err="1"/>
                        <a:t>빨라짐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인력수급 어려움</a:t>
                      </a:r>
                      <a:endParaRPr lang="en-US" altLang="ko-KR" sz="1200" dirty="0"/>
                    </a:p>
                    <a:p>
                      <a:pPr latinLnBrk="1"/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업무 숙련도 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양극화의 극대화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en-US" altLang="ko-KR" sz="1200" dirty="0"/>
                        <a:t>(YOLO,MZ</a:t>
                      </a:r>
                      <a:r>
                        <a:rPr lang="ko-KR" altLang="en-US" sz="1200" dirty="0"/>
                        <a:t>세대</a:t>
                      </a:r>
                      <a:r>
                        <a:rPr lang="en-US" altLang="ko-KR" sz="1200" dirty="0"/>
                        <a:t>)</a:t>
                      </a:r>
                    </a:p>
                    <a:p>
                      <a:pPr latinLnBrk="1"/>
                      <a:endParaRPr lang="en-US" altLang="ko-KR" sz="120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/>
                        <a:t>인건비 中</a:t>
                      </a:r>
                      <a:r>
                        <a:rPr lang="en-US" altLang="ko-KR" sz="1200" dirty="0"/>
                        <a:t>,</a:t>
                      </a:r>
                      <a:r>
                        <a:rPr lang="ko-KR" altLang="en-US" sz="1200" dirty="0"/>
                        <a:t>上</a:t>
                      </a:r>
                      <a:endParaRPr lang="en-US" altLang="ko-K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최소 인력으로 전체업무 처리가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가능한 시스템의 필요성이 증대됨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7848499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624D6E6-43DC-452D-AE48-1471F9E473DC}"/>
              </a:ext>
            </a:extLst>
          </p:cNvPr>
          <p:cNvSpPr txBox="1"/>
          <p:nvPr/>
        </p:nvSpPr>
        <p:spPr>
          <a:xfrm>
            <a:off x="349543" y="6286390"/>
            <a:ext cx="99774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solidFill>
                  <a:srgbClr val="0070C0"/>
                </a:solidFill>
                <a:latin typeface="맑은 고딕" panose="020B0503020000020004" pitchFamily="50" charset="-127"/>
                <a:ea typeface="+mn-ea"/>
              </a:rPr>
              <a:t>※ </a:t>
            </a:r>
            <a:r>
              <a:rPr lang="ko-KR" altLang="en-US" sz="1400" b="1" dirty="0">
                <a:solidFill>
                  <a:srgbClr val="0070C0"/>
                </a:solidFill>
              </a:rPr>
              <a:t>업무량은 증가하고 인건비는 상승한 반면 인력수급은 힘들어 졌다</a:t>
            </a:r>
            <a:r>
              <a:rPr lang="en-US" altLang="ko-KR" sz="1400" b="1" dirty="0">
                <a:solidFill>
                  <a:srgbClr val="0070C0"/>
                </a:solidFill>
              </a:rPr>
              <a:t>. </a:t>
            </a:r>
            <a:r>
              <a:rPr lang="ko-KR" altLang="en-US" sz="1400" b="1" dirty="0">
                <a:solidFill>
                  <a:srgbClr val="0070C0"/>
                </a:solidFill>
              </a:rPr>
              <a:t>따라서 지금 세대에 맞는 새로운 시스템이 필요하다</a:t>
            </a:r>
            <a:r>
              <a:rPr lang="en-US" altLang="ko-KR" sz="1400" b="1" dirty="0">
                <a:solidFill>
                  <a:srgbClr val="0070C0"/>
                </a:solidFill>
              </a:rPr>
              <a:t>.</a:t>
            </a:r>
            <a:endParaRPr lang="ko-KR" altLang="en-US" sz="1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684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>
            <a:extLst>
              <a:ext uri="{FF2B5EF4-FFF2-40B4-BE49-F238E27FC236}">
                <a16:creationId xmlns:a16="http://schemas.microsoft.com/office/drawing/2014/main" id="{5A10D57A-64DF-433F-95B7-9EB008C909F8}"/>
              </a:ext>
            </a:extLst>
          </p:cNvPr>
          <p:cNvGrpSpPr/>
          <p:nvPr/>
        </p:nvGrpSpPr>
        <p:grpSpPr>
          <a:xfrm>
            <a:off x="372455" y="305502"/>
            <a:ext cx="4615822" cy="461665"/>
            <a:chOff x="372455" y="305502"/>
            <a:chExt cx="4615822" cy="461665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71E0BD6-6A3F-41CE-9232-BC9F9C69C3D7}"/>
                </a:ext>
              </a:extLst>
            </p:cNvPr>
            <p:cNvSpPr txBox="1"/>
            <p:nvPr/>
          </p:nvSpPr>
          <p:spPr>
            <a:xfrm>
              <a:off x="892284" y="305502"/>
              <a:ext cx="409599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</a:rPr>
                <a:t>유통관련 전산프로그램 변화</a:t>
              </a:r>
            </a:p>
          </p:txBody>
        </p:sp>
        <p:sp>
          <p:nvSpPr>
            <p:cNvPr id="25" name="직사각형 21">
              <a:extLst>
                <a:ext uri="{FF2B5EF4-FFF2-40B4-BE49-F238E27FC236}">
                  <a16:creationId xmlns:a16="http://schemas.microsoft.com/office/drawing/2014/main" id="{3E9511CD-CADF-4614-9371-8B91CB3589E9}"/>
                </a:ext>
              </a:extLst>
            </p:cNvPr>
            <p:cNvSpPr/>
            <p:nvPr/>
          </p:nvSpPr>
          <p:spPr>
            <a:xfrm>
              <a:off x="372455" y="397810"/>
              <a:ext cx="338642" cy="338605"/>
            </a:xfrm>
            <a:prstGeom prst="ellipse">
              <a:avLst/>
            </a:prstGeom>
            <a:ln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b="1" dirty="0">
                  <a:latin typeface="Arial" pitchFamily="34" charset="0"/>
                  <a:cs typeface="Arial" pitchFamily="34" charset="0"/>
                </a:rPr>
                <a:t>D</a:t>
              </a:r>
              <a:endParaRPr lang="ko-KR" altLang="en-US" b="1" dirty="0"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1C095AAE-4CB7-4BDC-AAE6-5DF9FEC715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8" y="1829012"/>
            <a:ext cx="5311109" cy="192431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FECC1037-D95C-4E65-9A2F-8AAD8E0C13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719" y="1829012"/>
            <a:ext cx="5578894" cy="1924314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6980C34-8CF1-466B-BBD2-43D81C790F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08" y="5519370"/>
            <a:ext cx="3706285" cy="7852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8A8A55E-3C0C-43AD-A598-2AB144A0D9B6}"/>
              </a:ext>
            </a:extLst>
          </p:cNvPr>
          <p:cNvSpPr txBox="1"/>
          <p:nvPr/>
        </p:nvSpPr>
        <p:spPr>
          <a:xfrm>
            <a:off x="1250135" y="5056722"/>
            <a:ext cx="31660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>
                <a:solidFill>
                  <a:srgbClr val="C00000"/>
                </a:solidFill>
              </a:rPr>
              <a:t>노마드</a:t>
            </a:r>
            <a:r>
              <a:rPr lang="en-US" altLang="ko-KR" sz="1400" b="1" dirty="0">
                <a:solidFill>
                  <a:srgbClr val="C00000"/>
                </a:solidFill>
              </a:rPr>
              <a:t>(NOMAD) – NO</a:t>
            </a:r>
            <a:r>
              <a:rPr lang="ko-KR" altLang="en-US" sz="1400" b="1" dirty="0">
                <a:solidFill>
                  <a:srgbClr val="C00000"/>
                </a:solidFill>
              </a:rPr>
              <a:t> </a:t>
            </a:r>
            <a:r>
              <a:rPr lang="en-US" altLang="ko-KR" sz="1400" b="1" dirty="0">
                <a:solidFill>
                  <a:srgbClr val="C00000"/>
                </a:solidFill>
              </a:rPr>
              <a:t>SILO (3</a:t>
            </a:r>
            <a:r>
              <a:rPr lang="ko-KR" altLang="en-US" sz="1400" b="1" dirty="0">
                <a:solidFill>
                  <a:srgbClr val="C00000"/>
                </a:solidFill>
              </a:rPr>
              <a:t>세대</a:t>
            </a:r>
            <a:r>
              <a:rPr lang="en-US" altLang="ko-KR" sz="1400" b="1" dirty="0">
                <a:solidFill>
                  <a:srgbClr val="C00000"/>
                </a:solidFill>
              </a:rPr>
              <a:t>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92FA45-6287-4757-B734-55270964BB4A}"/>
              </a:ext>
            </a:extLst>
          </p:cNvPr>
          <p:cNvSpPr txBox="1"/>
          <p:nvPr/>
        </p:nvSpPr>
        <p:spPr>
          <a:xfrm>
            <a:off x="1551542" y="1329767"/>
            <a:ext cx="21579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C00000"/>
                </a:solidFill>
              </a:rPr>
              <a:t>전통적인 </a:t>
            </a:r>
            <a:r>
              <a:rPr lang="ko-KR" altLang="en-US" sz="1400" b="1" dirty="0" err="1">
                <a:solidFill>
                  <a:srgbClr val="C00000"/>
                </a:solidFill>
              </a:rPr>
              <a:t>사일로</a:t>
            </a:r>
            <a:r>
              <a:rPr lang="ko-KR" altLang="en-US" sz="1400" b="1" dirty="0">
                <a:solidFill>
                  <a:srgbClr val="C00000"/>
                </a:solidFill>
              </a:rPr>
              <a:t> </a:t>
            </a:r>
            <a:r>
              <a:rPr lang="en-US" altLang="ko-KR" sz="1400" b="1" dirty="0">
                <a:solidFill>
                  <a:srgbClr val="C00000"/>
                </a:solidFill>
              </a:rPr>
              <a:t>(1</a:t>
            </a:r>
            <a:r>
              <a:rPr lang="ko-KR" altLang="en-US" sz="1400" b="1" dirty="0">
                <a:solidFill>
                  <a:srgbClr val="C00000"/>
                </a:solidFill>
              </a:rPr>
              <a:t>세대</a:t>
            </a:r>
            <a:r>
              <a:rPr lang="en-US" altLang="ko-KR" sz="1400" b="1" dirty="0">
                <a:solidFill>
                  <a:srgbClr val="C00000"/>
                </a:solidFill>
              </a:rPr>
              <a:t>)</a:t>
            </a:r>
            <a:endParaRPr lang="ko-KR" altLang="en-US" sz="1400" b="1" dirty="0">
              <a:solidFill>
                <a:srgbClr val="C00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1E7F86-F6D0-4100-83F9-83C317D9D774}"/>
              </a:ext>
            </a:extLst>
          </p:cNvPr>
          <p:cNvSpPr txBox="1"/>
          <p:nvPr/>
        </p:nvSpPr>
        <p:spPr>
          <a:xfrm>
            <a:off x="8351318" y="1311626"/>
            <a:ext cx="23374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C00000"/>
                </a:solidFill>
              </a:rPr>
              <a:t> 사일로형태의 변화</a:t>
            </a:r>
            <a:r>
              <a:rPr lang="en-US" altLang="ko-KR" sz="1400" b="1" dirty="0">
                <a:solidFill>
                  <a:srgbClr val="C00000"/>
                </a:solidFill>
              </a:rPr>
              <a:t>(2</a:t>
            </a:r>
            <a:r>
              <a:rPr lang="ko-KR" altLang="en-US" sz="1400" b="1" dirty="0">
                <a:solidFill>
                  <a:srgbClr val="C00000"/>
                </a:solidFill>
              </a:rPr>
              <a:t>세대</a:t>
            </a:r>
            <a:r>
              <a:rPr lang="en-US" altLang="ko-KR" sz="1400" b="1" dirty="0">
                <a:solidFill>
                  <a:srgbClr val="C00000"/>
                </a:solidFill>
              </a:rPr>
              <a:t>)</a:t>
            </a:r>
            <a:endParaRPr lang="ko-KR" altLang="en-US" sz="1400" b="1" dirty="0">
              <a:solidFill>
                <a:srgbClr val="C00000"/>
              </a:solidFill>
            </a:endParaRPr>
          </a:p>
        </p:txBody>
      </p:sp>
      <p:pic>
        <p:nvPicPr>
          <p:cNvPr id="17" name="그림 16" descr="텍스트, 도박장, 방이(가) 표시된 사진&#10;&#10;자동 생성된 설명">
            <a:extLst>
              <a:ext uri="{FF2B5EF4-FFF2-40B4-BE49-F238E27FC236}">
                <a16:creationId xmlns:a16="http://schemas.microsoft.com/office/drawing/2014/main" id="{B205E0E7-AC31-4FEC-8C65-58F941B420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402" y="5056723"/>
            <a:ext cx="5503860" cy="149329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85ECD14-4370-455F-93A0-E5A2FAC904D0}"/>
              </a:ext>
            </a:extLst>
          </p:cNvPr>
          <p:cNvSpPr txBox="1"/>
          <p:nvPr/>
        </p:nvSpPr>
        <p:spPr>
          <a:xfrm>
            <a:off x="7356757" y="4902834"/>
            <a:ext cx="38154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C00000"/>
                </a:solidFill>
              </a:rPr>
              <a:t>애자일</a:t>
            </a:r>
            <a:r>
              <a:rPr lang="en-US" altLang="ko-KR" sz="1400" b="1" dirty="0">
                <a:solidFill>
                  <a:srgbClr val="C00000"/>
                </a:solidFill>
              </a:rPr>
              <a:t>(Agile)</a:t>
            </a:r>
            <a:r>
              <a:rPr lang="ko-KR" altLang="en-US" sz="1400" b="1" dirty="0">
                <a:solidFill>
                  <a:srgbClr val="C00000"/>
                </a:solidFill>
              </a:rPr>
              <a:t> 로지스틱 </a:t>
            </a:r>
            <a:r>
              <a:rPr lang="en-US" altLang="ko-KR" sz="1400" b="1" dirty="0">
                <a:solidFill>
                  <a:srgbClr val="C00000"/>
                </a:solidFill>
              </a:rPr>
              <a:t>(</a:t>
            </a:r>
            <a:r>
              <a:rPr lang="ko-KR" altLang="en-US" sz="1400" b="1" dirty="0">
                <a:solidFill>
                  <a:srgbClr val="C00000"/>
                </a:solidFill>
              </a:rPr>
              <a:t>새로운 사일로의 탄생</a:t>
            </a:r>
            <a:r>
              <a:rPr lang="en-US" altLang="ko-KR" sz="1400" b="1" dirty="0">
                <a:solidFill>
                  <a:srgbClr val="C00000"/>
                </a:solidFill>
              </a:rPr>
              <a:t>)</a:t>
            </a:r>
            <a:endParaRPr lang="ko-KR" altLang="en-US" sz="1400" b="1" dirty="0">
              <a:solidFill>
                <a:srgbClr val="C00000"/>
              </a:solidFill>
            </a:endParaRPr>
          </a:p>
        </p:txBody>
      </p:sp>
      <p:sp>
        <p:nvSpPr>
          <p:cNvPr id="19" name="AutoShape 2">
            <a:extLst>
              <a:ext uri="{FF2B5EF4-FFF2-40B4-BE49-F238E27FC236}">
                <a16:creationId xmlns:a16="http://schemas.microsoft.com/office/drawing/2014/main" id="{3CD90D74-ADE1-4428-85B5-2A0A397D2066}"/>
              </a:ext>
            </a:extLst>
          </p:cNvPr>
          <p:cNvSpPr>
            <a:spLocks noChangeArrowheads="1"/>
          </p:cNvSpPr>
          <p:nvPr/>
        </p:nvSpPr>
        <p:spPr bwMode="gray">
          <a:xfrm rot="5400000">
            <a:off x="5613945" y="2515137"/>
            <a:ext cx="833778" cy="552065"/>
          </a:xfrm>
          <a:prstGeom prst="upArrow">
            <a:avLst>
              <a:gd name="adj1" fmla="val 56944"/>
              <a:gd name="adj2" fmla="val 50782"/>
            </a:avLst>
          </a:prstGeom>
          <a:gradFill>
            <a:gsLst>
              <a:gs pos="0">
                <a:srgbClr val="0099CC"/>
              </a:gs>
              <a:gs pos="100000">
                <a:srgbClr val="0099CC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0" name="AutoShape 2">
            <a:extLst>
              <a:ext uri="{FF2B5EF4-FFF2-40B4-BE49-F238E27FC236}">
                <a16:creationId xmlns:a16="http://schemas.microsoft.com/office/drawing/2014/main" id="{86AA2F2D-7D73-4881-8280-15662DB1D91D}"/>
              </a:ext>
            </a:extLst>
          </p:cNvPr>
          <p:cNvSpPr>
            <a:spLocks noChangeArrowheads="1"/>
          </p:cNvSpPr>
          <p:nvPr/>
        </p:nvSpPr>
        <p:spPr bwMode="gray">
          <a:xfrm rot="16200000">
            <a:off x="5542737" y="5656930"/>
            <a:ext cx="804226" cy="532498"/>
          </a:xfrm>
          <a:prstGeom prst="upArrow">
            <a:avLst>
              <a:gd name="adj1" fmla="val 56944"/>
              <a:gd name="adj2" fmla="val 50782"/>
            </a:avLst>
          </a:prstGeom>
          <a:gradFill>
            <a:gsLst>
              <a:gs pos="0">
                <a:srgbClr val="0099CC"/>
              </a:gs>
              <a:gs pos="100000">
                <a:srgbClr val="0099CC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21" name="AutoShape 2">
            <a:extLst>
              <a:ext uri="{FF2B5EF4-FFF2-40B4-BE49-F238E27FC236}">
                <a16:creationId xmlns:a16="http://schemas.microsoft.com/office/drawing/2014/main" id="{642CA583-56F3-4D9D-AF5A-6D5BB307E059}"/>
              </a:ext>
            </a:extLst>
          </p:cNvPr>
          <p:cNvSpPr>
            <a:spLocks noChangeArrowheads="1"/>
          </p:cNvSpPr>
          <p:nvPr/>
        </p:nvSpPr>
        <p:spPr bwMode="gray">
          <a:xfrm rot="10800000">
            <a:off x="8616965" y="3992037"/>
            <a:ext cx="809342" cy="569955"/>
          </a:xfrm>
          <a:prstGeom prst="upArrow">
            <a:avLst>
              <a:gd name="adj1" fmla="val 56944"/>
              <a:gd name="adj2" fmla="val 50782"/>
            </a:avLst>
          </a:prstGeom>
          <a:gradFill>
            <a:gsLst>
              <a:gs pos="0">
                <a:srgbClr val="0099CC"/>
              </a:gs>
              <a:gs pos="100000">
                <a:srgbClr val="0099CC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716455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0C3C3F5A-3FC8-4961-9BF7-299EE4585016}"/>
              </a:ext>
            </a:extLst>
          </p:cNvPr>
          <p:cNvGrpSpPr/>
          <p:nvPr/>
        </p:nvGrpSpPr>
        <p:grpSpPr>
          <a:xfrm>
            <a:off x="372455" y="305502"/>
            <a:ext cx="3076939" cy="461665"/>
            <a:chOff x="372455" y="305502"/>
            <a:chExt cx="3076939" cy="461665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6980192-5A43-41E3-BE2F-43B92A29397C}"/>
                </a:ext>
              </a:extLst>
            </p:cNvPr>
            <p:cNvSpPr txBox="1"/>
            <p:nvPr/>
          </p:nvSpPr>
          <p:spPr>
            <a:xfrm>
              <a:off x="892284" y="305502"/>
              <a:ext cx="255711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b="1" dirty="0" err="1">
                  <a:solidFill>
                    <a:srgbClr val="0070C0"/>
                  </a:solidFill>
                </a:rPr>
                <a:t>로그넷</a:t>
              </a:r>
              <a:r>
                <a:rPr lang="ko-KR" altLang="en-US" sz="2400" b="1" dirty="0">
                  <a:solidFill>
                    <a:srgbClr val="0070C0"/>
                  </a:solidFill>
                </a:rPr>
                <a:t> 개발 명제</a:t>
              </a:r>
            </a:p>
          </p:txBody>
        </p:sp>
        <p:sp>
          <p:nvSpPr>
            <p:cNvPr id="11" name="직사각형 21">
              <a:extLst>
                <a:ext uri="{FF2B5EF4-FFF2-40B4-BE49-F238E27FC236}">
                  <a16:creationId xmlns:a16="http://schemas.microsoft.com/office/drawing/2014/main" id="{D8CF066C-B9E8-4C93-BA4D-E459A14C3E88}"/>
                </a:ext>
              </a:extLst>
            </p:cNvPr>
            <p:cNvSpPr/>
            <p:nvPr/>
          </p:nvSpPr>
          <p:spPr>
            <a:xfrm>
              <a:off x="372455" y="397810"/>
              <a:ext cx="338642" cy="338605"/>
            </a:xfrm>
            <a:prstGeom prst="ellipse">
              <a:avLst/>
            </a:prstGeom>
            <a:ln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b="1" dirty="0">
                  <a:latin typeface="Arial" pitchFamily="34" charset="0"/>
                  <a:cs typeface="Arial" pitchFamily="34" charset="0"/>
                </a:rPr>
                <a:t>E</a:t>
              </a:r>
              <a:endParaRPr lang="ko-KR" altLang="en-US" b="1" dirty="0">
                <a:latin typeface="Arial" pitchFamily="34" charset="0"/>
                <a:cs typeface="Arial" pitchFamily="34" charset="0"/>
              </a:endParaRPr>
            </a:p>
          </p:txBody>
        </p:sp>
      </p:grp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A375D516-0F6A-40AF-AB48-F845B7C35C6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8589257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955620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그룹 46">
            <a:extLst>
              <a:ext uri="{FF2B5EF4-FFF2-40B4-BE49-F238E27FC236}">
                <a16:creationId xmlns:a16="http://schemas.microsoft.com/office/drawing/2014/main" id="{1E6C31CC-2708-41FE-AA6A-273783C6FF42}"/>
              </a:ext>
            </a:extLst>
          </p:cNvPr>
          <p:cNvGrpSpPr/>
          <p:nvPr/>
        </p:nvGrpSpPr>
        <p:grpSpPr>
          <a:xfrm>
            <a:off x="372455" y="305502"/>
            <a:ext cx="3801497" cy="461665"/>
            <a:chOff x="372455" y="305502"/>
            <a:chExt cx="3801497" cy="461665"/>
          </a:xfrm>
        </p:grpSpPr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C40AF2EA-B7B8-49AB-A2C8-48D7CD26DD7E}"/>
                </a:ext>
              </a:extLst>
            </p:cNvPr>
            <p:cNvSpPr txBox="1"/>
            <p:nvPr/>
          </p:nvSpPr>
          <p:spPr>
            <a:xfrm>
              <a:off x="892284" y="305502"/>
              <a:ext cx="328166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</a:rPr>
                <a:t>시스템 구조 및 차별성</a:t>
              </a:r>
            </a:p>
          </p:txBody>
        </p:sp>
        <p:sp>
          <p:nvSpPr>
            <p:cNvPr id="59" name="직사각형 21">
              <a:extLst>
                <a:ext uri="{FF2B5EF4-FFF2-40B4-BE49-F238E27FC236}">
                  <a16:creationId xmlns:a16="http://schemas.microsoft.com/office/drawing/2014/main" id="{8137CC74-E290-49C3-9B88-D6F4F7BD9F22}"/>
                </a:ext>
              </a:extLst>
            </p:cNvPr>
            <p:cNvSpPr/>
            <p:nvPr/>
          </p:nvSpPr>
          <p:spPr>
            <a:xfrm>
              <a:off x="372455" y="397810"/>
              <a:ext cx="338642" cy="338605"/>
            </a:xfrm>
            <a:prstGeom prst="ellipse">
              <a:avLst/>
            </a:prstGeom>
            <a:ln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b="1" dirty="0">
                  <a:latin typeface="Arial" pitchFamily="34" charset="0"/>
                  <a:cs typeface="Arial" pitchFamily="34" charset="0"/>
                </a:rPr>
                <a:t>F</a:t>
              </a:r>
              <a:endParaRPr lang="ko-KR" altLang="en-US" b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5" name="Group 15">
            <a:extLst>
              <a:ext uri="{FF2B5EF4-FFF2-40B4-BE49-F238E27FC236}">
                <a16:creationId xmlns:a16="http://schemas.microsoft.com/office/drawing/2014/main" id="{BED8CCB6-4C8D-4A2D-A971-C8FDAD84B41B}"/>
              </a:ext>
            </a:extLst>
          </p:cNvPr>
          <p:cNvGrpSpPr/>
          <p:nvPr/>
        </p:nvGrpSpPr>
        <p:grpSpPr>
          <a:xfrm>
            <a:off x="7569961" y="1640071"/>
            <a:ext cx="3746773" cy="2256089"/>
            <a:chOff x="515169" y="2020164"/>
            <a:chExt cx="2585081" cy="2256089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6C0FE54-AF59-4509-A850-676A0FB9DDAB}"/>
                </a:ext>
              </a:extLst>
            </p:cNvPr>
            <p:cNvSpPr txBox="1"/>
            <p:nvPr/>
          </p:nvSpPr>
          <p:spPr>
            <a:xfrm>
              <a:off x="515169" y="2337261"/>
              <a:ext cx="2585081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부분적 통합</a:t>
              </a:r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  <a:p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일부영역 내재화 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/ 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이타 시스템간 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API 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연동</a:t>
              </a:r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  <a:p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추가적인 업무 발생 및 각 업무 영역별 </a:t>
              </a:r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  <a:p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전문적인 지식 습득 필요</a:t>
              </a:r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  <a:p>
              <a:r>
                <a:rPr lang="ko-KR" alt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테이터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공유 과정에서 오류 및 지연 발생</a:t>
              </a:r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  <a:p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문제 발생 시 대처가 어렵다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.</a:t>
              </a:r>
            </a:p>
            <a:p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  <a:p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  <a:p>
              <a:r>
                <a:rPr lang="en-US" altLang="ko-KR" sz="1200" b="1" dirty="0">
                  <a:solidFill>
                    <a:srgbClr val="0070C0"/>
                  </a:solidFill>
                  <a:latin typeface="맑은 고딕" panose="020B0503020000020004" pitchFamily="50" charset="-127"/>
                  <a:ea typeface="+mn-ea"/>
                </a:rPr>
                <a:t>※ </a:t>
              </a:r>
              <a:r>
                <a:rPr lang="ko-KR" altLang="en-US" sz="1200" b="1" dirty="0">
                  <a:solidFill>
                    <a:srgbClr val="0070C0"/>
                  </a:solidFill>
                  <a:cs typeface="Arial" pitchFamily="34" charset="0"/>
                </a:rPr>
                <a:t>수기관리 보다 못한 반자동 시스템</a:t>
              </a:r>
              <a:endParaRPr lang="en-US" altLang="ko-KR" sz="1200" b="1" dirty="0">
                <a:solidFill>
                  <a:srgbClr val="0070C0"/>
                </a:solidFill>
                <a:cs typeface="Arial" pitchFamily="34" charset="0"/>
              </a:endParaRPr>
            </a:p>
            <a:p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BA33E65F-4F97-4542-8CCE-C6BF00E3A31D}"/>
                </a:ext>
              </a:extLst>
            </p:cNvPr>
            <p:cNvSpPr txBox="1"/>
            <p:nvPr/>
          </p:nvSpPr>
          <p:spPr>
            <a:xfrm>
              <a:off x="515169" y="2020164"/>
              <a:ext cx="2585081" cy="276999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>
                  <a:solidFill>
                    <a:schemeClr val="bg1"/>
                  </a:solidFill>
                  <a:cs typeface="Arial" pitchFamily="34" charset="0"/>
                </a:rPr>
                <a:t>기존 시스템</a:t>
              </a:r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28" name="Group 21">
            <a:extLst>
              <a:ext uri="{FF2B5EF4-FFF2-40B4-BE49-F238E27FC236}">
                <a16:creationId xmlns:a16="http://schemas.microsoft.com/office/drawing/2014/main" id="{D73A4BC9-E11E-4073-9151-A100D45C35B8}"/>
              </a:ext>
            </a:extLst>
          </p:cNvPr>
          <p:cNvGrpSpPr/>
          <p:nvPr/>
        </p:nvGrpSpPr>
        <p:grpSpPr>
          <a:xfrm>
            <a:off x="7569961" y="4586681"/>
            <a:ext cx="3746772" cy="1886757"/>
            <a:chOff x="515169" y="2020164"/>
            <a:chExt cx="2585081" cy="1886757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4081F6AA-D2E8-4E50-84EA-37B4381365B6}"/>
                </a:ext>
              </a:extLst>
            </p:cNvPr>
            <p:cNvSpPr txBox="1"/>
            <p:nvPr/>
          </p:nvSpPr>
          <p:spPr>
            <a:xfrm>
              <a:off x="515169" y="2337261"/>
              <a:ext cx="2585081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완전한 통합 단일 </a:t>
              </a:r>
              <a:r>
                <a:rPr lang="ko-KR" alt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어드민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사용</a:t>
              </a:r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  <a:p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데이터 등록이 필요한 유통업무 영역 전반에 걸쳐 </a:t>
              </a:r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  <a:p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입력 터미널을 구축하여 통합</a:t>
              </a:r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  <a:p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업무의 간소화 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/ 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데이터 실시간 업데이트</a:t>
              </a:r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  <a:p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오류 발생 최소화 및 대처 용이</a:t>
              </a:r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  <a:p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  <a:p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  <a:p>
              <a:r>
                <a:rPr lang="en-US" altLang="ko-KR" sz="1200" b="1" dirty="0">
                  <a:solidFill>
                    <a:srgbClr val="FF0000"/>
                  </a:solidFill>
                  <a:latin typeface="맑은 고딕" panose="020B0503020000020004" pitchFamily="50" charset="-127"/>
                  <a:ea typeface="+mn-ea"/>
                </a:rPr>
                <a:t>※ </a:t>
              </a:r>
              <a:r>
                <a:rPr lang="ko-KR" altLang="en-US" sz="1200" b="1" dirty="0">
                  <a:solidFill>
                    <a:srgbClr val="FF0000"/>
                  </a:solidFill>
                  <a:cs typeface="Arial" pitchFamily="34" charset="0"/>
                </a:rPr>
                <a:t>수기관리 최소화로 완벽한 자동화 시스템 구축</a:t>
              </a:r>
              <a:endParaRPr lang="en-US" altLang="ko-KR" sz="1200" b="1" dirty="0">
                <a:solidFill>
                  <a:srgbClr val="FF0000"/>
                </a:solidFill>
                <a:cs typeface="Arial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82E83259-DB67-4134-9904-6F20ACB23936}"/>
                </a:ext>
              </a:extLst>
            </p:cNvPr>
            <p:cNvSpPr txBox="1"/>
            <p:nvPr/>
          </p:nvSpPr>
          <p:spPr>
            <a:xfrm>
              <a:off x="515169" y="2020164"/>
              <a:ext cx="2585081" cy="276999"/>
            </a:xfrm>
            <a:prstGeom prst="rect">
              <a:avLst/>
            </a:prstGeom>
            <a:solidFill>
              <a:schemeClr val="accent4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 err="1">
                  <a:solidFill>
                    <a:schemeClr val="bg1"/>
                  </a:solidFill>
                  <a:cs typeface="Arial" pitchFamily="34" charset="0"/>
                </a:rPr>
                <a:t>로그넷</a:t>
              </a:r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5" name="Oval 45">
            <a:extLst>
              <a:ext uri="{FF2B5EF4-FFF2-40B4-BE49-F238E27FC236}">
                <a16:creationId xmlns:a16="http://schemas.microsoft.com/office/drawing/2014/main" id="{A13379A0-E503-44EA-847E-B7E67C8337B4}"/>
              </a:ext>
            </a:extLst>
          </p:cNvPr>
          <p:cNvSpPr/>
          <p:nvPr/>
        </p:nvSpPr>
        <p:spPr>
          <a:xfrm>
            <a:off x="1488651" y="1865379"/>
            <a:ext cx="4209413" cy="4209414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Oval 35">
            <a:extLst>
              <a:ext uri="{FF2B5EF4-FFF2-40B4-BE49-F238E27FC236}">
                <a16:creationId xmlns:a16="http://schemas.microsoft.com/office/drawing/2014/main" id="{517A8E27-5E5F-4A75-8DE0-3F8699F4BDDF}"/>
              </a:ext>
            </a:extLst>
          </p:cNvPr>
          <p:cNvSpPr/>
          <p:nvPr/>
        </p:nvSpPr>
        <p:spPr>
          <a:xfrm>
            <a:off x="2600986" y="3013770"/>
            <a:ext cx="1942529" cy="1942529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u="sng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Oval 36">
            <a:extLst>
              <a:ext uri="{FF2B5EF4-FFF2-40B4-BE49-F238E27FC236}">
                <a16:creationId xmlns:a16="http://schemas.microsoft.com/office/drawing/2014/main" id="{4DADB805-15B9-4F7F-9972-439201CEA93D}"/>
              </a:ext>
            </a:extLst>
          </p:cNvPr>
          <p:cNvSpPr/>
          <p:nvPr/>
        </p:nvSpPr>
        <p:spPr>
          <a:xfrm>
            <a:off x="2757157" y="3169941"/>
            <a:ext cx="1630185" cy="1630185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LOGNET</a:t>
            </a:r>
          </a:p>
          <a:p>
            <a:pPr algn="ctr"/>
            <a:r>
              <a:rPr lang="en-US" altLang="ko-KR" sz="800" b="1" dirty="0">
                <a:solidFill>
                  <a:srgbClr val="FF0000"/>
                </a:solidFill>
              </a:rPr>
              <a:t>(</a:t>
            </a:r>
            <a:r>
              <a:rPr lang="ko-KR" altLang="en-US" sz="800" b="1" dirty="0">
                <a:solidFill>
                  <a:srgbClr val="FF0000"/>
                </a:solidFill>
              </a:rPr>
              <a:t>통합 재고</a:t>
            </a:r>
            <a:r>
              <a:rPr lang="en-US" altLang="ko-KR" sz="800" b="1" dirty="0">
                <a:solidFill>
                  <a:srgbClr val="FF0000"/>
                </a:solidFill>
              </a:rPr>
              <a:t>/</a:t>
            </a:r>
            <a:r>
              <a:rPr lang="ko-KR" altLang="en-US" sz="800" b="1" dirty="0">
                <a:solidFill>
                  <a:srgbClr val="FF0000"/>
                </a:solidFill>
              </a:rPr>
              <a:t>유통관리</a:t>
            </a:r>
            <a:r>
              <a:rPr lang="en-US" altLang="ko-KR" sz="800" b="1" dirty="0">
                <a:solidFill>
                  <a:srgbClr val="FF0000"/>
                </a:solidFill>
              </a:rPr>
              <a:t>)</a:t>
            </a:r>
            <a:endParaRPr lang="ko-KR" altLang="en-US" sz="800" b="1" dirty="0">
              <a:solidFill>
                <a:srgbClr val="FF0000"/>
              </a:solidFill>
            </a:endParaRP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4792729D-6CC9-47A7-97E1-A4DC91F3A16A}"/>
              </a:ext>
            </a:extLst>
          </p:cNvPr>
          <p:cNvGrpSpPr/>
          <p:nvPr/>
        </p:nvGrpSpPr>
        <p:grpSpPr>
          <a:xfrm>
            <a:off x="3081987" y="5627371"/>
            <a:ext cx="815572" cy="839590"/>
            <a:chOff x="-189781" y="4602935"/>
            <a:chExt cx="1289084" cy="2056487"/>
          </a:xfrm>
        </p:grpSpPr>
        <p:sp>
          <p:nvSpPr>
            <p:cNvPr id="40" name="Rounded Rectangle 7">
              <a:extLst>
                <a:ext uri="{FF2B5EF4-FFF2-40B4-BE49-F238E27FC236}">
                  <a16:creationId xmlns:a16="http://schemas.microsoft.com/office/drawing/2014/main" id="{35A05251-3E09-491D-83CB-7A785162A695}"/>
                </a:ext>
              </a:extLst>
            </p:cNvPr>
            <p:cNvSpPr/>
            <p:nvPr/>
          </p:nvSpPr>
          <p:spPr>
            <a:xfrm>
              <a:off x="-189781" y="4602935"/>
              <a:ext cx="1289084" cy="2056487"/>
            </a:xfrm>
            <a:custGeom>
              <a:avLst/>
              <a:gdLst/>
              <a:ahLst/>
              <a:cxnLst/>
              <a:rect l="l" t="t" r="r" b="b"/>
              <a:pathLst>
                <a:path w="1872208" h="3240000">
                  <a:moveTo>
                    <a:pt x="936104" y="2852499"/>
                  </a:moveTo>
                  <a:cubicBezTo>
                    <a:pt x="861605" y="2852499"/>
                    <a:pt x="801211" y="2912893"/>
                    <a:pt x="801211" y="2987392"/>
                  </a:cubicBezTo>
                  <a:cubicBezTo>
                    <a:pt x="801211" y="3061891"/>
                    <a:pt x="861605" y="3122285"/>
                    <a:pt x="936104" y="3122285"/>
                  </a:cubicBezTo>
                  <a:cubicBezTo>
                    <a:pt x="1010603" y="3122285"/>
                    <a:pt x="1070997" y="3061891"/>
                    <a:pt x="1070997" y="2987392"/>
                  </a:cubicBezTo>
                  <a:cubicBezTo>
                    <a:pt x="1070997" y="2912893"/>
                    <a:pt x="1010603" y="2852499"/>
                    <a:pt x="936104" y="2852499"/>
                  </a:cubicBezTo>
                  <a:close/>
                  <a:moveTo>
                    <a:pt x="144016" y="323096"/>
                  </a:moveTo>
                  <a:lnTo>
                    <a:pt x="144016" y="2699360"/>
                  </a:lnTo>
                  <a:lnTo>
                    <a:pt x="1728192" y="2699360"/>
                  </a:lnTo>
                  <a:lnTo>
                    <a:pt x="1728192" y="323096"/>
                  </a:lnTo>
                  <a:close/>
                  <a:moveTo>
                    <a:pt x="720104" y="107072"/>
                  </a:moveTo>
                  <a:cubicBezTo>
                    <a:pt x="690281" y="107072"/>
                    <a:pt x="666104" y="131249"/>
                    <a:pt x="666104" y="161072"/>
                  </a:cubicBezTo>
                  <a:cubicBezTo>
                    <a:pt x="666104" y="190895"/>
                    <a:pt x="690281" y="215072"/>
                    <a:pt x="720104" y="215072"/>
                  </a:cubicBezTo>
                  <a:lnTo>
                    <a:pt x="1152104" y="215072"/>
                  </a:lnTo>
                  <a:cubicBezTo>
                    <a:pt x="1181927" y="215072"/>
                    <a:pt x="1206104" y="190895"/>
                    <a:pt x="1206104" y="161072"/>
                  </a:cubicBezTo>
                  <a:cubicBezTo>
                    <a:pt x="1206104" y="131249"/>
                    <a:pt x="1181927" y="107072"/>
                    <a:pt x="1152104" y="107072"/>
                  </a:cubicBezTo>
                  <a:close/>
                  <a:moveTo>
                    <a:pt x="312041" y="0"/>
                  </a:moveTo>
                  <a:lnTo>
                    <a:pt x="1560167" y="0"/>
                  </a:lnTo>
                  <a:cubicBezTo>
                    <a:pt x="1732502" y="0"/>
                    <a:pt x="1872208" y="139706"/>
                    <a:pt x="1872208" y="312041"/>
                  </a:cubicBezTo>
                  <a:lnTo>
                    <a:pt x="1872208" y="2927959"/>
                  </a:lnTo>
                  <a:cubicBezTo>
                    <a:pt x="1872208" y="3100294"/>
                    <a:pt x="1732502" y="3240000"/>
                    <a:pt x="1560167" y="3240000"/>
                  </a:cubicBezTo>
                  <a:lnTo>
                    <a:pt x="312041" y="3240000"/>
                  </a:lnTo>
                  <a:cubicBezTo>
                    <a:pt x="139706" y="3240000"/>
                    <a:pt x="0" y="3100294"/>
                    <a:pt x="0" y="2927959"/>
                  </a:cubicBezTo>
                  <a:lnTo>
                    <a:pt x="0" y="312041"/>
                  </a:lnTo>
                  <a:cubicBezTo>
                    <a:pt x="0" y="139706"/>
                    <a:pt x="139706" y="0"/>
                    <a:pt x="312041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id="{0052A1D8-514D-4568-B3D2-6AAB19AEBE7F}"/>
                </a:ext>
              </a:extLst>
            </p:cNvPr>
            <p:cNvSpPr/>
            <p:nvPr/>
          </p:nvSpPr>
          <p:spPr>
            <a:xfrm>
              <a:off x="-104775" y="4771739"/>
              <a:ext cx="1113558" cy="1562386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>
                  <a:solidFill>
                    <a:srgbClr val="FF0000"/>
                  </a:solidFill>
                </a:rPr>
                <a:t>매장관리</a:t>
              </a:r>
              <a:r>
                <a:rPr lang="en-US" altLang="ko-KR" sz="1000" b="1" dirty="0">
                  <a:solidFill>
                    <a:srgbClr val="FF0000"/>
                  </a:solidFill>
                </a:rPr>
                <a:t>(</a:t>
              </a:r>
              <a:r>
                <a:rPr lang="ko-KR" altLang="en-US" sz="1000" b="1" dirty="0" err="1">
                  <a:solidFill>
                    <a:srgbClr val="FF0000"/>
                  </a:solidFill>
                </a:rPr>
                <a:t>셀카트</a:t>
              </a:r>
              <a:r>
                <a:rPr lang="en-US" altLang="ko-KR" sz="1000" b="1" dirty="0">
                  <a:solidFill>
                    <a:srgbClr val="FF0000"/>
                  </a:solidFill>
                </a:rPr>
                <a:t>)</a:t>
              </a:r>
              <a:endParaRPr lang="ko-KR" altLang="en-US" sz="1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67" name="그룹 66">
            <a:extLst>
              <a:ext uri="{FF2B5EF4-FFF2-40B4-BE49-F238E27FC236}">
                <a16:creationId xmlns:a16="http://schemas.microsoft.com/office/drawing/2014/main" id="{1024FFA2-F68F-4F9A-81A1-EE827F4BF97D}"/>
              </a:ext>
            </a:extLst>
          </p:cNvPr>
          <p:cNvGrpSpPr/>
          <p:nvPr/>
        </p:nvGrpSpPr>
        <p:grpSpPr>
          <a:xfrm>
            <a:off x="2961411" y="1569020"/>
            <a:ext cx="1056725" cy="839590"/>
            <a:chOff x="3037611" y="1384461"/>
            <a:chExt cx="1056725" cy="839590"/>
          </a:xfrm>
        </p:grpSpPr>
        <p:sp>
          <p:nvSpPr>
            <p:cNvPr id="48" name="Rectangle 18">
              <a:extLst>
                <a:ext uri="{FF2B5EF4-FFF2-40B4-BE49-F238E27FC236}">
                  <a16:creationId xmlns:a16="http://schemas.microsoft.com/office/drawing/2014/main" id="{87D214A1-0F44-4BFB-B5AF-4BDB468E31E6}"/>
                </a:ext>
              </a:extLst>
            </p:cNvPr>
            <p:cNvSpPr/>
            <p:nvPr/>
          </p:nvSpPr>
          <p:spPr>
            <a:xfrm>
              <a:off x="3037611" y="1384461"/>
              <a:ext cx="1056725" cy="839590"/>
            </a:xfrm>
            <a:custGeom>
              <a:avLst/>
              <a:gdLst/>
              <a:ahLst/>
              <a:cxnLst/>
              <a:rect l="l" t="t" r="r" b="b"/>
              <a:pathLst>
                <a:path w="3240000" h="2574247">
                  <a:moveTo>
                    <a:pt x="2393400" y="1814089"/>
                  </a:moveTo>
                  <a:cubicBezTo>
                    <a:pt x="2363577" y="1814089"/>
                    <a:pt x="2339400" y="1838266"/>
                    <a:pt x="2339400" y="1868089"/>
                  </a:cubicBezTo>
                  <a:cubicBezTo>
                    <a:pt x="2339400" y="1897912"/>
                    <a:pt x="2363577" y="1922089"/>
                    <a:pt x="2393400" y="1922089"/>
                  </a:cubicBezTo>
                  <a:lnTo>
                    <a:pt x="2573400" y="1922089"/>
                  </a:lnTo>
                  <a:cubicBezTo>
                    <a:pt x="2603223" y="1922089"/>
                    <a:pt x="2627400" y="1897912"/>
                    <a:pt x="2627400" y="1868089"/>
                  </a:cubicBezTo>
                  <a:cubicBezTo>
                    <a:pt x="2627400" y="1838266"/>
                    <a:pt x="2603223" y="1814089"/>
                    <a:pt x="2573400" y="1814089"/>
                  </a:cubicBezTo>
                  <a:close/>
                  <a:moveTo>
                    <a:pt x="173344" y="1814089"/>
                  </a:moveTo>
                  <a:cubicBezTo>
                    <a:pt x="143521" y="1814089"/>
                    <a:pt x="119344" y="1838266"/>
                    <a:pt x="119344" y="1868089"/>
                  </a:cubicBezTo>
                  <a:cubicBezTo>
                    <a:pt x="119344" y="1897912"/>
                    <a:pt x="143521" y="1922089"/>
                    <a:pt x="173344" y="1922089"/>
                  </a:cubicBezTo>
                  <a:lnTo>
                    <a:pt x="353344" y="1922089"/>
                  </a:lnTo>
                  <a:cubicBezTo>
                    <a:pt x="383167" y="1922089"/>
                    <a:pt x="407344" y="1897912"/>
                    <a:pt x="407344" y="1868089"/>
                  </a:cubicBezTo>
                  <a:cubicBezTo>
                    <a:pt x="407344" y="1838266"/>
                    <a:pt x="383167" y="1814089"/>
                    <a:pt x="353344" y="1814089"/>
                  </a:cubicBezTo>
                  <a:close/>
                  <a:moveTo>
                    <a:pt x="2933496" y="1796081"/>
                  </a:moveTo>
                  <a:cubicBezTo>
                    <a:pt x="2893727" y="1796081"/>
                    <a:pt x="2861488" y="1828320"/>
                    <a:pt x="2861488" y="1868089"/>
                  </a:cubicBezTo>
                  <a:cubicBezTo>
                    <a:pt x="2861488" y="1907858"/>
                    <a:pt x="2893727" y="1940097"/>
                    <a:pt x="2933496" y="1940097"/>
                  </a:cubicBezTo>
                  <a:cubicBezTo>
                    <a:pt x="2973265" y="1940097"/>
                    <a:pt x="3005504" y="1907858"/>
                    <a:pt x="3005504" y="1868089"/>
                  </a:cubicBezTo>
                  <a:cubicBezTo>
                    <a:pt x="3005504" y="1828320"/>
                    <a:pt x="2973265" y="1796081"/>
                    <a:pt x="2933496" y="1796081"/>
                  </a:cubicBezTo>
                  <a:close/>
                  <a:moveTo>
                    <a:pt x="119344" y="122856"/>
                  </a:moveTo>
                  <a:lnTo>
                    <a:pt x="119344" y="1728192"/>
                  </a:lnTo>
                  <a:lnTo>
                    <a:pt x="3120656" y="1728192"/>
                  </a:lnTo>
                  <a:lnTo>
                    <a:pt x="3120656" y="122856"/>
                  </a:lnTo>
                  <a:close/>
                  <a:moveTo>
                    <a:pt x="0" y="0"/>
                  </a:moveTo>
                  <a:lnTo>
                    <a:pt x="3240000" y="0"/>
                  </a:lnTo>
                  <a:lnTo>
                    <a:pt x="3240000" y="2016224"/>
                  </a:lnTo>
                  <a:lnTo>
                    <a:pt x="1812079" y="2016224"/>
                  </a:lnTo>
                  <a:lnTo>
                    <a:pt x="1857107" y="2320159"/>
                  </a:lnTo>
                  <a:lnTo>
                    <a:pt x="2357140" y="2320159"/>
                  </a:lnTo>
                  <a:cubicBezTo>
                    <a:pt x="2427304" y="2320159"/>
                    <a:pt x="2484184" y="2377039"/>
                    <a:pt x="2484184" y="2447203"/>
                  </a:cubicBezTo>
                  <a:lnTo>
                    <a:pt x="2484184" y="2574247"/>
                  </a:lnTo>
                  <a:lnTo>
                    <a:pt x="755992" y="2574247"/>
                  </a:lnTo>
                  <a:lnTo>
                    <a:pt x="755992" y="2447203"/>
                  </a:lnTo>
                  <a:cubicBezTo>
                    <a:pt x="755992" y="2377039"/>
                    <a:pt x="812872" y="2320159"/>
                    <a:pt x="883036" y="2320159"/>
                  </a:cubicBezTo>
                  <a:lnTo>
                    <a:pt x="1382894" y="2320159"/>
                  </a:lnTo>
                  <a:lnTo>
                    <a:pt x="1427922" y="2016224"/>
                  </a:lnTo>
                  <a:lnTo>
                    <a:pt x="0" y="201622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7D9D9D26-8AE9-4F95-BF7D-5C5A2441C862}"/>
                </a:ext>
              </a:extLst>
            </p:cNvPr>
            <p:cNvSpPr/>
            <p:nvPr/>
          </p:nvSpPr>
          <p:spPr>
            <a:xfrm>
              <a:off x="3061652" y="1415623"/>
              <a:ext cx="1004511" cy="539307"/>
            </a:xfrm>
            <a:prstGeom prst="rect">
              <a:avLst/>
            </a:prstGeom>
            <a:blipFill>
              <a:blip r:embed="rId4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 err="1">
                  <a:solidFill>
                    <a:srgbClr val="FF0000"/>
                  </a:solidFill>
                </a:rPr>
                <a:t>자사몰</a:t>
              </a:r>
              <a:endParaRPr lang="en-US" altLang="ko-KR" sz="1000" b="1" dirty="0">
                <a:solidFill>
                  <a:srgbClr val="FF0000"/>
                </a:solidFill>
              </a:endParaRPr>
            </a:p>
            <a:p>
              <a:pPr algn="ctr"/>
              <a:r>
                <a:rPr lang="en-US" altLang="ko-KR" sz="1000" b="1" dirty="0">
                  <a:solidFill>
                    <a:srgbClr val="FF0000"/>
                  </a:solidFill>
                </a:rPr>
                <a:t>(B2C)</a:t>
              </a:r>
              <a:endParaRPr lang="ko-KR" altLang="en-US" sz="1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0682C22E-449F-4F3F-8683-D38E537B690F}"/>
              </a:ext>
            </a:extLst>
          </p:cNvPr>
          <p:cNvGrpSpPr/>
          <p:nvPr/>
        </p:nvGrpSpPr>
        <p:grpSpPr>
          <a:xfrm>
            <a:off x="1531433" y="4973392"/>
            <a:ext cx="4059770" cy="839590"/>
            <a:chOff x="1531433" y="5011492"/>
            <a:chExt cx="4059770" cy="839590"/>
          </a:xfrm>
        </p:grpSpPr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BBA5ABEF-80FD-428F-B912-AFE5CFAF468F}"/>
                </a:ext>
              </a:extLst>
            </p:cNvPr>
            <p:cNvGrpSpPr/>
            <p:nvPr/>
          </p:nvGrpSpPr>
          <p:grpSpPr>
            <a:xfrm>
              <a:off x="4534478" y="5011492"/>
              <a:ext cx="1056725" cy="839590"/>
              <a:chOff x="2983485" y="1338890"/>
              <a:chExt cx="1329928" cy="1056656"/>
            </a:xfrm>
          </p:grpSpPr>
          <p:sp>
            <p:nvSpPr>
              <p:cNvPr id="43" name="Rectangle 18">
                <a:extLst>
                  <a:ext uri="{FF2B5EF4-FFF2-40B4-BE49-F238E27FC236}">
                    <a16:creationId xmlns:a16="http://schemas.microsoft.com/office/drawing/2014/main" id="{4541D538-E7E3-4AA8-8768-9940748B7E72}"/>
                  </a:ext>
                </a:extLst>
              </p:cNvPr>
              <p:cNvSpPr/>
              <p:nvPr/>
            </p:nvSpPr>
            <p:spPr>
              <a:xfrm>
                <a:off x="2983485" y="1338890"/>
                <a:ext cx="1329928" cy="1056656"/>
              </a:xfrm>
              <a:custGeom>
                <a:avLst/>
                <a:gdLst/>
                <a:ahLst/>
                <a:cxnLst/>
                <a:rect l="l" t="t" r="r" b="b"/>
                <a:pathLst>
                  <a:path w="3240000" h="2574247">
                    <a:moveTo>
                      <a:pt x="2393400" y="1814089"/>
                    </a:moveTo>
                    <a:cubicBezTo>
                      <a:pt x="2363577" y="1814089"/>
                      <a:pt x="2339400" y="1838266"/>
                      <a:pt x="2339400" y="1868089"/>
                    </a:cubicBezTo>
                    <a:cubicBezTo>
                      <a:pt x="2339400" y="1897912"/>
                      <a:pt x="2363577" y="1922089"/>
                      <a:pt x="2393400" y="1922089"/>
                    </a:cubicBezTo>
                    <a:lnTo>
                      <a:pt x="2573400" y="1922089"/>
                    </a:lnTo>
                    <a:cubicBezTo>
                      <a:pt x="2603223" y="1922089"/>
                      <a:pt x="2627400" y="1897912"/>
                      <a:pt x="2627400" y="1868089"/>
                    </a:cubicBezTo>
                    <a:cubicBezTo>
                      <a:pt x="2627400" y="1838266"/>
                      <a:pt x="2603223" y="1814089"/>
                      <a:pt x="2573400" y="1814089"/>
                    </a:cubicBezTo>
                    <a:close/>
                    <a:moveTo>
                      <a:pt x="173344" y="1814089"/>
                    </a:moveTo>
                    <a:cubicBezTo>
                      <a:pt x="143521" y="1814089"/>
                      <a:pt x="119344" y="1838266"/>
                      <a:pt x="119344" y="1868089"/>
                    </a:cubicBezTo>
                    <a:cubicBezTo>
                      <a:pt x="119344" y="1897912"/>
                      <a:pt x="143521" y="1922089"/>
                      <a:pt x="173344" y="1922089"/>
                    </a:cubicBezTo>
                    <a:lnTo>
                      <a:pt x="353344" y="1922089"/>
                    </a:lnTo>
                    <a:cubicBezTo>
                      <a:pt x="383167" y="1922089"/>
                      <a:pt x="407344" y="1897912"/>
                      <a:pt x="407344" y="1868089"/>
                    </a:cubicBezTo>
                    <a:cubicBezTo>
                      <a:pt x="407344" y="1838266"/>
                      <a:pt x="383167" y="1814089"/>
                      <a:pt x="353344" y="1814089"/>
                    </a:cubicBezTo>
                    <a:close/>
                    <a:moveTo>
                      <a:pt x="2933496" y="1796081"/>
                    </a:moveTo>
                    <a:cubicBezTo>
                      <a:pt x="2893727" y="1796081"/>
                      <a:pt x="2861488" y="1828320"/>
                      <a:pt x="2861488" y="1868089"/>
                    </a:cubicBezTo>
                    <a:cubicBezTo>
                      <a:pt x="2861488" y="1907858"/>
                      <a:pt x="2893727" y="1940097"/>
                      <a:pt x="2933496" y="1940097"/>
                    </a:cubicBezTo>
                    <a:cubicBezTo>
                      <a:pt x="2973265" y="1940097"/>
                      <a:pt x="3005504" y="1907858"/>
                      <a:pt x="3005504" y="1868089"/>
                    </a:cubicBezTo>
                    <a:cubicBezTo>
                      <a:pt x="3005504" y="1828320"/>
                      <a:pt x="2973265" y="1796081"/>
                      <a:pt x="2933496" y="1796081"/>
                    </a:cubicBezTo>
                    <a:close/>
                    <a:moveTo>
                      <a:pt x="119344" y="122856"/>
                    </a:moveTo>
                    <a:lnTo>
                      <a:pt x="119344" y="1728192"/>
                    </a:lnTo>
                    <a:lnTo>
                      <a:pt x="3120656" y="1728192"/>
                    </a:lnTo>
                    <a:lnTo>
                      <a:pt x="3120656" y="122856"/>
                    </a:lnTo>
                    <a:close/>
                    <a:moveTo>
                      <a:pt x="0" y="0"/>
                    </a:moveTo>
                    <a:lnTo>
                      <a:pt x="3240000" y="0"/>
                    </a:lnTo>
                    <a:lnTo>
                      <a:pt x="3240000" y="2016224"/>
                    </a:lnTo>
                    <a:lnTo>
                      <a:pt x="1812079" y="2016224"/>
                    </a:lnTo>
                    <a:lnTo>
                      <a:pt x="1857107" y="2320159"/>
                    </a:lnTo>
                    <a:lnTo>
                      <a:pt x="2357140" y="2320159"/>
                    </a:lnTo>
                    <a:cubicBezTo>
                      <a:pt x="2427304" y="2320159"/>
                      <a:pt x="2484184" y="2377039"/>
                      <a:pt x="2484184" y="2447203"/>
                    </a:cubicBezTo>
                    <a:lnTo>
                      <a:pt x="2484184" y="2574247"/>
                    </a:lnTo>
                    <a:lnTo>
                      <a:pt x="755992" y="2574247"/>
                    </a:lnTo>
                    <a:lnTo>
                      <a:pt x="755992" y="2447203"/>
                    </a:lnTo>
                    <a:cubicBezTo>
                      <a:pt x="755992" y="2377039"/>
                      <a:pt x="812872" y="2320159"/>
                      <a:pt x="883036" y="2320159"/>
                    </a:cubicBezTo>
                    <a:lnTo>
                      <a:pt x="1382894" y="2320159"/>
                    </a:lnTo>
                    <a:lnTo>
                      <a:pt x="1427922" y="2016224"/>
                    </a:lnTo>
                    <a:lnTo>
                      <a:pt x="0" y="201622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id="{CD3DE1F1-970F-4551-9F46-9AB5434DE646}"/>
                  </a:ext>
                </a:extLst>
              </p:cNvPr>
              <p:cNvSpPr/>
              <p:nvPr/>
            </p:nvSpPr>
            <p:spPr>
              <a:xfrm>
                <a:off x="3013742" y="1378109"/>
                <a:ext cx="1264215" cy="67873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>
                    <a:solidFill>
                      <a:srgbClr val="FF0000"/>
                    </a:solidFill>
                  </a:rPr>
                  <a:t>매장관리</a:t>
                </a:r>
                <a:endParaRPr lang="en-US" altLang="ko-KR" sz="1000" b="1" dirty="0">
                  <a:solidFill>
                    <a:srgbClr val="FF0000"/>
                  </a:solidFill>
                </a:endParaRPr>
              </a:p>
              <a:p>
                <a:pPr algn="ctr"/>
                <a:r>
                  <a:rPr lang="en-US" altLang="ko-KR" sz="1000" b="1" dirty="0">
                    <a:solidFill>
                      <a:srgbClr val="FF0000"/>
                    </a:solidFill>
                  </a:rPr>
                  <a:t>(POS)</a:t>
                </a:r>
                <a:endParaRPr lang="ko-KR" altLang="en-US" sz="1000" b="1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53" name="그룹 52">
              <a:extLst>
                <a:ext uri="{FF2B5EF4-FFF2-40B4-BE49-F238E27FC236}">
                  <a16:creationId xmlns:a16="http://schemas.microsoft.com/office/drawing/2014/main" id="{DC52190F-F936-40D0-A959-FC9772F266AC}"/>
                </a:ext>
              </a:extLst>
            </p:cNvPr>
            <p:cNvGrpSpPr/>
            <p:nvPr/>
          </p:nvGrpSpPr>
          <p:grpSpPr>
            <a:xfrm>
              <a:off x="1531433" y="5011492"/>
              <a:ext cx="1056725" cy="839590"/>
              <a:chOff x="2983485" y="1338890"/>
              <a:chExt cx="1329928" cy="1056656"/>
            </a:xfrm>
          </p:grpSpPr>
          <p:sp>
            <p:nvSpPr>
              <p:cNvPr id="54" name="Rectangle 18">
                <a:extLst>
                  <a:ext uri="{FF2B5EF4-FFF2-40B4-BE49-F238E27FC236}">
                    <a16:creationId xmlns:a16="http://schemas.microsoft.com/office/drawing/2014/main" id="{A795C4AE-196B-4E3C-921D-83BB4CCAE73B}"/>
                  </a:ext>
                </a:extLst>
              </p:cNvPr>
              <p:cNvSpPr/>
              <p:nvPr/>
            </p:nvSpPr>
            <p:spPr>
              <a:xfrm>
                <a:off x="2983485" y="1338890"/>
                <a:ext cx="1329928" cy="1056656"/>
              </a:xfrm>
              <a:custGeom>
                <a:avLst/>
                <a:gdLst/>
                <a:ahLst/>
                <a:cxnLst/>
                <a:rect l="l" t="t" r="r" b="b"/>
                <a:pathLst>
                  <a:path w="3240000" h="2574247">
                    <a:moveTo>
                      <a:pt x="2393400" y="1814089"/>
                    </a:moveTo>
                    <a:cubicBezTo>
                      <a:pt x="2363577" y="1814089"/>
                      <a:pt x="2339400" y="1838266"/>
                      <a:pt x="2339400" y="1868089"/>
                    </a:cubicBezTo>
                    <a:cubicBezTo>
                      <a:pt x="2339400" y="1897912"/>
                      <a:pt x="2363577" y="1922089"/>
                      <a:pt x="2393400" y="1922089"/>
                    </a:cubicBezTo>
                    <a:lnTo>
                      <a:pt x="2573400" y="1922089"/>
                    </a:lnTo>
                    <a:cubicBezTo>
                      <a:pt x="2603223" y="1922089"/>
                      <a:pt x="2627400" y="1897912"/>
                      <a:pt x="2627400" y="1868089"/>
                    </a:cubicBezTo>
                    <a:cubicBezTo>
                      <a:pt x="2627400" y="1838266"/>
                      <a:pt x="2603223" y="1814089"/>
                      <a:pt x="2573400" y="1814089"/>
                    </a:cubicBezTo>
                    <a:close/>
                    <a:moveTo>
                      <a:pt x="173344" y="1814089"/>
                    </a:moveTo>
                    <a:cubicBezTo>
                      <a:pt x="143521" y="1814089"/>
                      <a:pt x="119344" y="1838266"/>
                      <a:pt x="119344" y="1868089"/>
                    </a:cubicBezTo>
                    <a:cubicBezTo>
                      <a:pt x="119344" y="1897912"/>
                      <a:pt x="143521" y="1922089"/>
                      <a:pt x="173344" y="1922089"/>
                    </a:cubicBezTo>
                    <a:lnTo>
                      <a:pt x="353344" y="1922089"/>
                    </a:lnTo>
                    <a:cubicBezTo>
                      <a:pt x="383167" y="1922089"/>
                      <a:pt x="407344" y="1897912"/>
                      <a:pt x="407344" y="1868089"/>
                    </a:cubicBezTo>
                    <a:cubicBezTo>
                      <a:pt x="407344" y="1838266"/>
                      <a:pt x="383167" y="1814089"/>
                      <a:pt x="353344" y="1814089"/>
                    </a:cubicBezTo>
                    <a:close/>
                    <a:moveTo>
                      <a:pt x="2933496" y="1796081"/>
                    </a:moveTo>
                    <a:cubicBezTo>
                      <a:pt x="2893727" y="1796081"/>
                      <a:pt x="2861488" y="1828320"/>
                      <a:pt x="2861488" y="1868089"/>
                    </a:cubicBezTo>
                    <a:cubicBezTo>
                      <a:pt x="2861488" y="1907858"/>
                      <a:pt x="2893727" y="1940097"/>
                      <a:pt x="2933496" y="1940097"/>
                    </a:cubicBezTo>
                    <a:cubicBezTo>
                      <a:pt x="2973265" y="1940097"/>
                      <a:pt x="3005504" y="1907858"/>
                      <a:pt x="3005504" y="1868089"/>
                    </a:cubicBezTo>
                    <a:cubicBezTo>
                      <a:pt x="3005504" y="1828320"/>
                      <a:pt x="2973265" y="1796081"/>
                      <a:pt x="2933496" y="1796081"/>
                    </a:cubicBezTo>
                    <a:close/>
                    <a:moveTo>
                      <a:pt x="119344" y="122856"/>
                    </a:moveTo>
                    <a:lnTo>
                      <a:pt x="119344" y="1728192"/>
                    </a:lnTo>
                    <a:lnTo>
                      <a:pt x="3120656" y="1728192"/>
                    </a:lnTo>
                    <a:lnTo>
                      <a:pt x="3120656" y="122856"/>
                    </a:lnTo>
                    <a:close/>
                    <a:moveTo>
                      <a:pt x="0" y="0"/>
                    </a:moveTo>
                    <a:lnTo>
                      <a:pt x="3240000" y="0"/>
                    </a:lnTo>
                    <a:lnTo>
                      <a:pt x="3240000" y="2016224"/>
                    </a:lnTo>
                    <a:lnTo>
                      <a:pt x="1812079" y="2016224"/>
                    </a:lnTo>
                    <a:lnTo>
                      <a:pt x="1857107" y="2320159"/>
                    </a:lnTo>
                    <a:lnTo>
                      <a:pt x="2357140" y="2320159"/>
                    </a:lnTo>
                    <a:cubicBezTo>
                      <a:pt x="2427304" y="2320159"/>
                      <a:pt x="2484184" y="2377039"/>
                      <a:pt x="2484184" y="2447203"/>
                    </a:cubicBezTo>
                    <a:lnTo>
                      <a:pt x="2484184" y="2574247"/>
                    </a:lnTo>
                    <a:lnTo>
                      <a:pt x="755992" y="2574247"/>
                    </a:lnTo>
                    <a:lnTo>
                      <a:pt x="755992" y="2447203"/>
                    </a:lnTo>
                    <a:cubicBezTo>
                      <a:pt x="755992" y="2377039"/>
                      <a:pt x="812872" y="2320159"/>
                      <a:pt x="883036" y="2320159"/>
                    </a:cubicBezTo>
                    <a:lnTo>
                      <a:pt x="1382894" y="2320159"/>
                    </a:lnTo>
                    <a:lnTo>
                      <a:pt x="1427922" y="2016224"/>
                    </a:lnTo>
                    <a:lnTo>
                      <a:pt x="0" y="201622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55" name="직사각형 54">
                <a:extLst>
                  <a:ext uri="{FF2B5EF4-FFF2-40B4-BE49-F238E27FC236}">
                    <a16:creationId xmlns:a16="http://schemas.microsoft.com/office/drawing/2014/main" id="{E124D16A-61B0-4FC7-B46F-B460BC4F5A60}"/>
                  </a:ext>
                </a:extLst>
              </p:cNvPr>
              <p:cNvSpPr/>
              <p:nvPr/>
            </p:nvSpPr>
            <p:spPr>
              <a:xfrm>
                <a:off x="3013743" y="1378109"/>
                <a:ext cx="1264215" cy="67873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>
                    <a:solidFill>
                      <a:srgbClr val="FF0000"/>
                    </a:solidFill>
                  </a:rPr>
                  <a:t>대리점관리</a:t>
                </a:r>
                <a:endParaRPr lang="en-US" altLang="ko-KR" sz="1000" b="1" dirty="0">
                  <a:solidFill>
                    <a:srgbClr val="FF0000"/>
                  </a:solidFill>
                </a:endParaRPr>
              </a:p>
              <a:p>
                <a:pPr algn="ctr"/>
                <a:r>
                  <a:rPr lang="en-US" altLang="ko-KR" sz="1000" b="1" dirty="0">
                    <a:solidFill>
                      <a:srgbClr val="FF0000"/>
                    </a:solidFill>
                  </a:rPr>
                  <a:t>(</a:t>
                </a:r>
                <a:r>
                  <a:rPr lang="ko-KR" altLang="en-US" sz="1000" b="1" dirty="0" err="1">
                    <a:solidFill>
                      <a:srgbClr val="FF0000"/>
                    </a:solidFill>
                  </a:rPr>
                  <a:t>프렌차이즈</a:t>
                </a:r>
                <a:r>
                  <a:rPr lang="en-US" altLang="ko-KR" sz="1000" b="1" dirty="0">
                    <a:solidFill>
                      <a:srgbClr val="FF0000"/>
                    </a:solidFill>
                  </a:rPr>
                  <a:t>)</a:t>
                </a:r>
                <a:endParaRPr lang="ko-KR" altLang="en-US" sz="1000" b="1" dirty="0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044A4E04-3B67-4038-A91D-98CEBA34A8EA}"/>
              </a:ext>
            </a:extLst>
          </p:cNvPr>
          <p:cNvGrpSpPr/>
          <p:nvPr/>
        </p:nvGrpSpPr>
        <p:grpSpPr>
          <a:xfrm>
            <a:off x="994274" y="3536508"/>
            <a:ext cx="5222871" cy="839590"/>
            <a:chOff x="994274" y="3536508"/>
            <a:chExt cx="5222871" cy="839590"/>
          </a:xfrm>
        </p:grpSpPr>
        <p:grpSp>
          <p:nvGrpSpPr>
            <p:cNvPr id="56" name="그룹 55">
              <a:extLst>
                <a:ext uri="{FF2B5EF4-FFF2-40B4-BE49-F238E27FC236}">
                  <a16:creationId xmlns:a16="http://schemas.microsoft.com/office/drawing/2014/main" id="{A5DB0149-D20A-438E-B9F3-E1D49C57066C}"/>
                </a:ext>
              </a:extLst>
            </p:cNvPr>
            <p:cNvGrpSpPr/>
            <p:nvPr/>
          </p:nvGrpSpPr>
          <p:grpSpPr>
            <a:xfrm>
              <a:off x="994274" y="3536508"/>
              <a:ext cx="1056725" cy="839590"/>
              <a:chOff x="2983485" y="1338890"/>
              <a:chExt cx="1329928" cy="1056656"/>
            </a:xfrm>
          </p:grpSpPr>
          <p:sp>
            <p:nvSpPr>
              <p:cNvPr id="57" name="Rectangle 18">
                <a:extLst>
                  <a:ext uri="{FF2B5EF4-FFF2-40B4-BE49-F238E27FC236}">
                    <a16:creationId xmlns:a16="http://schemas.microsoft.com/office/drawing/2014/main" id="{4D91D815-E166-4327-BF73-2A9BD6B3DF9A}"/>
                  </a:ext>
                </a:extLst>
              </p:cNvPr>
              <p:cNvSpPr/>
              <p:nvPr/>
            </p:nvSpPr>
            <p:spPr>
              <a:xfrm>
                <a:off x="2983485" y="1338890"/>
                <a:ext cx="1329928" cy="1056656"/>
              </a:xfrm>
              <a:custGeom>
                <a:avLst/>
                <a:gdLst/>
                <a:ahLst/>
                <a:cxnLst/>
                <a:rect l="l" t="t" r="r" b="b"/>
                <a:pathLst>
                  <a:path w="3240000" h="2574247">
                    <a:moveTo>
                      <a:pt x="2393400" y="1814089"/>
                    </a:moveTo>
                    <a:cubicBezTo>
                      <a:pt x="2363577" y="1814089"/>
                      <a:pt x="2339400" y="1838266"/>
                      <a:pt x="2339400" y="1868089"/>
                    </a:cubicBezTo>
                    <a:cubicBezTo>
                      <a:pt x="2339400" y="1897912"/>
                      <a:pt x="2363577" y="1922089"/>
                      <a:pt x="2393400" y="1922089"/>
                    </a:cubicBezTo>
                    <a:lnTo>
                      <a:pt x="2573400" y="1922089"/>
                    </a:lnTo>
                    <a:cubicBezTo>
                      <a:pt x="2603223" y="1922089"/>
                      <a:pt x="2627400" y="1897912"/>
                      <a:pt x="2627400" y="1868089"/>
                    </a:cubicBezTo>
                    <a:cubicBezTo>
                      <a:pt x="2627400" y="1838266"/>
                      <a:pt x="2603223" y="1814089"/>
                      <a:pt x="2573400" y="1814089"/>
                    </a:cubicBezTo>
                    <a:close/>
                    <a:moveTo>
                      <a:pt x="173344" y="1814089"/>
                    </a:moveTo>
                    <a:cubicBezTo>
                      <a:pt x="143521" y="1814089"/>
                      <a:pt x="119344" y="1838266"/>
                      <a:pt x="119344" y="1868089"/>
                    </a:cubicBezTo>
                    <a:cubicBezTo>
                      <a:pt x="119344" y="1897912"/>
                      <a:pt x="143521" y="1922089"/>
                      <a:pt x="173344" y="1922089"/>
                    </a:cubicBezTo>
                    <a:lnTo>
                      <a:pt x="353344" y="1922089"/>
                    </a:lnTo>
                    <a:cubicBezTo>
                      <a:pt x="383167" y="1922089"/>
                      <a:pt x="407344" y="1897912"/>
                      <a:pt x="407344" y="1868089"/>
                    </a:cubicBezTo>
                    <a:cubicBezTo>
                      <a:pt x="407344" y="1838266"/>
                      <a:pt x="383167" y="1814089"/>
                      <a:pt x="353344" y="1814089"/>
                    </a:cubicBezTo>
                    <a:close/>
                    <a:moveTo>
                      <a:pt x="2933496" y="1796081"/>
                    </a:moveTo>
                    <a:cubicBezTo>
                      <a:pt x="2893727" y="1796081"/>
                      <a:pt x="2861488" y="1828320"/>
                      <a:pt x="2861488" y="1868089"/>
                    </a:cubicBezTo>
                    <a:cubicBezTo>
                      <a:pt x="2861488" y="1907858"/>
                      <a:pt x="2893727" y="1940097"/>
                      <a:pt x="2933496" y="1940097"/>
                    </a:cubicBezTo>
                    <a:cubicBezTo>
                      <a:pt x="2973265" y="1940097"/>
                      <a:pt x="3005504" y="1907858"/>
                      <a:pt x="3005504" y="1868089"/>
                    </a:cubicBezTo>
                    <a:cubicBezTo>
                      <a:pt x="3005504" y="1828320"/>
                      <a:pt x="2973265" y="1796081"/>
                      <a:pt x="2933496" y="1796081"/>
                    </a:cubicBezTo>
                    <a:close/>
                    <a:moveTo>
                      <a:pt x="119344" y="122856"/>
                    </a:moveTo>
                    <a:lnTo>
                      <a:pt x="119344" y="1728192"/>
                    </a:lnTo>
                    <a:lnTo>
                      <a:pt x="3120656" y="1728192"/>
                    </a:lnTo>
                    <a:lnTo>
                      <a:pt x="3120656" y="122856"/>
                    </a:lnTo>
                    <a:close/>
                    <a:moveTo>
                      <a:pt x="0" y="0"/>
                    </a:moveTo>
                    <a:lnTo>
                      <a:pt x="3240000" y="0"/>
                    </a:lnTo>
                    <a:lnTo>
                      <a:pt x="3240000" y="2016224"/>
                    </a:lnTo>
                    <a:lnTo>
                      <a:pt x="1812079" y="2016224"/>
                    </a:lnTo>
                    <a:lnTo>
                      <a:pt x="1857107" y="2320159"/>
                    </a:lnTo>
                    <a:lnTo>
                      <a:pt x="2357140" y="2320159"/>
                    </a:lnTo>
                    <a:cubicBezTo>
                      <a:pt x="2427304" y="2320159"/>
                      <a:pt x="2484184" y="2377039"/>
                      <a:pt x="2484184" y="2447203"/>
                    </a:cubicBezTo>
                    <a:lnTo>
                      <a:pt x="2484184" y="2574247"/>
                    </a:lnTo>
                    <a:lnTo>
                      <a:pt x="755992" y="2574247"/>
                    </a:lnTo>
                    <a:lnTo>
                      <a:pt x="755992" y="2447203"/>
                    </a:lnTo>
                    <a:cubicBezTo>
                      <a:pt x="755992" y="2377039"/>
                      <a:pt x="812872" y="2320159"/>
                      <a:pt x="883036" y="2320159"/>
                    </a:cubicBezTo>
                    <a:lnTo>
                      <a:pt x="1382894" y="2320159"/>
                    </a:lnTo>
                    <a:lnTo>
                      <a:pt x="1427922" y="2016224"/>
                    </a:lnTo>
                    <a:lnTo>
                      <a:pt x="0" y="201622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58" name="직사각형 57">
                <a:extLst>
                  <a:ext uri="{FF2B5EF4-FFF2-40B4-BE49-F238E27FC236}">
                    <a16:creationId xmlns:a16="http://schemas.microsoft.com/office/drawing/2014/main" id="{868F862B-1D4E-4438-8EE9-FF2C33688F6A}"/>
                  </a:ext>
                </a:extLst>
              </p:cNvPr>
              <p:cNvSpPr/>
              <p:nvPr/>
            </p:nvSpPr>
            <p:spPr>
              <a:xfrm>
                <a:off x="3013743" y="1378109"/>
                <a:ext cx="1264215" cy="67873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>
                    <a:solidFill>
                      <a:srgbClr val="FF0000"/>
                    </a:solidFill>
                  </a:rPr>
                  <a:t>위탁판매관리</a:t>
                </a:r>
              </a:p>
            </p:txBody>
          </p:sp>
        </p:grpSp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CF4AD142-20D3-4884-9CEA-8A6F4BC1769F}"/>
                </a:ext>
              </a:extLst>
            </p:cNvPr>
            <p:cNvGrpSpPr/>
            <p:nvPr/>
          </p:nvGrpSpPr>
          <p:grpSpPr>
            <a:xfrm>
              <a:off x="5160420" y="3536508"/>
              <a:ext cx="1056725" cy="839590"/>
              <a:chOff x="5236620" y="3351949"/>
              <a:chExt cx="1056725" cy="839590"/>
            </a:xfrm>
          </p:grpSpPr>
          <p:sp>
            <p:nvSpPr>
              <p:cNvPr id="60" name="Rectangle 18">
                <a:extLst>
                  <a:ext uri="{FF2B5EF4-FFF2-40B4-BE49-F238E27FC236}">
                    <a16:creationId xmlns:a16="http://schemas.microsoft.com/office/drawing/2014/main" id="{F86BF618-A3E1-4B58-819C-A8B63E680622}"/>
                  </a:ext>
                </a:extLst>
              </p:cNvPr>
              <p:cNvSpPr/>
              <p:nvPr/>
            </p:nvSpPr>
            <p:spPr>
              <a:xfrm>
                <a:off x="5236620" y="3351949"/>
                <a:ext cx="1056725" cy="839590"/>
              </a:xfrm>
              <a:custGeom>
                <a:avLst/>
                <a:gdLst/>
                <a:ahLst/>
                <a:cxnLst/>
                <a:rect l="l" t="t" r="r" b="b"/>
                <a:pathLst>
                  <a:path w="3240000" h="2574247">
                    <a:moveTo>
                      <a:pt x="2393400" y="1814089"/>
                    </a:moveTo>
                    <a:cubicBezTo>
                      <a:pt x="2363577" y="1814089"/>
                      <a:pt x="2339400" y="1838266"/>
                      <a:pt x="2339400" y="1868089"/>
                    </a:cubicBezTo>
                    <a:cubicBezTo>
                      <a:pt x="2339400" y="1897912"/>
                      <a:pt x="2363577" y="1922089"/>
                      <a:pt x="2393400" y="1922089"/>
                    </a:cubicBezTo>
                    <a:lnTo>
                      <a:pt x="2573400" y="1922089"/>
                    </a:lnTo>
                    <a:cubicBezTo>
                      <a:pt x="2603223" y="1922089"/>
                      <a:pt x="2627400" y="1897912"/>
                      <a:pt x="2627400" y="1868089"/>
                    </a:cubicBezTo>
                    <a:cubicBezTo>
                      <a:pt x="2627400" y="1838266"/>
                      <a:pt x="2603223" y="1814089"/>
                      <a:pt x="2573400" y="1814089"/>
                    </a:cubicBezTo>
                    <a:close/>
                    <a:moveTo>
                      <a:pt x="173344" y="1814089"/>
                    </a:moveTo>
                    <a:cubicBezTo>
                      <a:pt x="143521" y="1814089"/>
                      <a:pt x="119344" y="1838266"/>
                      <a:pt x="119344" y="1868089"/>
                    </a:cubicBezTo>
                    <a:cubicBezTo>
                      <a:pt x="119344" y="1897912"/>
                      <a:pt x="143521" y="1922089"/>
                      <a:pt x="173344" y="1922089"/>
                    </a:cubicBezTo>
                    <a:lnTo>
                      <a:pt x="353344" y="1922089"/>
                    </a:lnTo>
                    <a:cubicBezTo>
                      <a:pt x="383167" y="1922089"/>
                      <a:pt x="407344" y="1897912"/>
                      <a:pt x="407344" y="1868089"/>
                    </a:cubicBezTo>
                    <a:cubicBezTo>
                      <a:pt x="407344" y="1838266"/>
                      <a:pt x="383167" y="1814089"/>
                      <a:pt x="353344" y="1814089"/>
                    </a:cubicBezTo>
                    <a:close/>
                    <a:moveTo>
                      <a:pt x="2933496" y="1796081"/>
                    </a:moveTo>
                    <a:cubicBezTo>
                      <a:pt x="2893727" y="1796081"/>
                      <a:pt x="2861488" y="1828320"/>
                      <a:pt x="2861488" y="1868089"/>
                    </a:cubicBezTo>
                    <a:cubicBezTo>
                      <a:pt x="2861488" y="1907858"/>
                      <a:pt x="2893727" y="1940097"/>
                      <a:pt x="2933496" y="1940097"/>
                    </a:cubicBezTo>
                    <a:cubicBezTo>
                      <a:pt x="2973265" y="1940097"/>
                      <a:pt x="3005504" y="1907858"/>
                      <a:pt x="3005504" y="1868089"/>
                    </a:cubicBezTo>
                    <a:cubicBezTo>
                      <a:pt x="3005504" y="1828320"/>
                      <a:pt x="2973265" y="1796081"/>
                      <a:pt x="2933496" y="1796081"/>
                    </a:cubicBezTo>
                    <a:close/>
                    <a:moveTo>
                      <a:pt x="119344" y="122856"/>
                    </a:moveTo>
                    <a:lnTo>
                      <a:pt x="119344" y="1728192"/>
                    </a:lnTo>
                    <a:lnTo>
                      <a:pt x="3120656" y="1728192"/>
                    </a:lnTo>
                    <a:lnTo>
                      <a:pt x="3120656" y="122856"/>
                    </a:lnTo>
                    <a:close/>
                    <a:moveTo>
                      <a:pt x="0" y="0"/>
                    </a:moveTo>
                    <a:lnTo>
                      <a:pt x="3240000" y="0"/>
                    </a:lnTo>
                    <a:lnTo>
                      <a:pt x="3240000" y="2016224"/>
                    </a:lnTo>
                    <a:lnTo>
                      <a:pt x="1812079" y="2016224"/>
                    </a:lnTo>
                    <a:lnTo>
                      <a:pt x="1857107" y="2320159"/>
                    </a:lnTo>
                    <a:lnTo>
                      <a:pt x="2357140" y="2320159"/>
                    </a:lnTo>
                    <a:cubicBezTo>
                      <a:pt x="2427304" y="2320159"/>
                      <a:pt x="2484184" y="2377039"/>
                      <a:pt x="2484184" y="2447203"/>
                    </a:cubicBezTo>
                    <a:lnTo>
                      <a:pt x="2484184" y="2574247"/>
                    </a:lnTo>
                    <a:lnTo>
                      <a:pt x="755992" y="2574247"/>
                    </a:lnTo>
                    <a:lnTo>
                      <a:pt x="755992" y="2447203"/>
                    </a:lnTo>
                    <a:cubicBezTo>
                      <a:pt x="755992" y="2377039"/>
                      <a:pt x="812872" y="2320159"/>
                      <a:pt x="883036" y="2320159"/>
                    </a:cubicBezTo>
                    <a:lnTo>
                      <a:pt x="1382894" y="2320159"/>
                    </a:lnTo>
                    <a:lnTo>
                      <a:pt x="1427922" y="2016224"/>
                    </a:lnTo>
                    <a:lnTo>
                      <a:pt x="0" y="2016224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61" name="직사각형 60">
                <a:extLst>
                  <a:ext uri="{FF2B5EF4-FFF2-40B4-BE49-F238E27FC236}">
                    <a16:creationId xmlns:a16="http://schemas.microsoft.com/office/drawing/2014/main" id="{D3B68504-8CC7-423A-906F-299DBCE3C4D2}"/>
                  </a:ext>
                </a:extLst>
              </p:cNvPr>
              <p:cNvSpPr/>
              <p:nvPr/>
            </p:nvSpPr>
            <p:spPr>
              <a:xfrm>
                <a:off x="5260662" y="3383111"/>
                <a:ext cx="1004511" cy="53930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 err="1">
                    <a:solidFill>
                      <a:srgbClr val="FF0000"/>
                    </a:solidFill>
                  </a:rPr>
                  <a:t>입점몰관리</a:t>
                </a:r>
                <a:endParaRPr lang="en-US" altLang="ko-KR" sz="1000" b="1" dirty="0">
                  <a:solidFill>
                    <a:srgbClr val="FF0000"/>
                  </a:solidFill>
                </a:endParaRPr>
              </a:p>
              <a:p>
                <a:pPr algn="ctr"/>
                <a:r>
                  <a:rPr lang="en-US" altLang="ko-KR" sz="1000" b="1" dirty="0">
                    <a:solidFill>
                      <a:srgbClr val="FF0000"/>
                    </a:solidFill>
                  </a:rPr>
                  <a:t>(</a:t>
                </a:r>
                <a:r>
                  <a:rPr lang="ko-KR" altLang="en-US" sz="1000" b="1" dirty="0" err="1">
                    <a:solidFill>
                      <a:srgbClr val="FF0000"/>
                    </a:solidFill>
                  </a:rPr>
                  <a:t>마켓플레이스</a:t>
                </a:r>
                <a:r>
                  <a:rPr lang="en-US" altLang="ko-KR" sz="1000" b="1" dirty="0">
                    <a:solidFill>
                      <a:srgbClr val="FF0000"/>
                    </a:solidFill>
                  </a:rPr>
                  <a:t>)</a:t>
                </a:r>
                <a:endParaRPr lang="ko-KR" altLang="en-US" sz="1000" b="1" dirty="0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72" name="그룹 71">
            <a:extLst>
              <a:ext uri="{FF2B5EF4-FFF2-40B4-BE49-F238E27FC236}">
                <a16:creationId xmlns:a16="http://schemas.microsoft.com/office/drawing/2014/main" id="{30DF3B04-A19C-47AE-B8BD-2EF8A02EF568}"/>
              </a:ext>
            </a:extLst>
          </p:cNvPr>
          <p:cNvGrpSpPr/>
          <p:nvPr/>
        </p:nvGrpSpPr>
        <p:grpSpPr>
          <a:xfrm>
            <a:off x="1531433" y="2282074"/>
            <a:ext cx="4059770" cy="839590"/>
            <a:chOff x="1531433" y="2205874"/>
            <a:chExt cx="4059770" cy="839590"/>
          </a:xfrm>
        </p:grpSpPr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96935135-EB1B-488D-B68D-3CD43EEA53F7}"/>
                </a:ext>
              </a:extLst>
            </p:cNvPr>
            <p:cNvGrpSpPr/>
            <p:nvPr/>
          </p:nvGrpSpPr>
          <p:grpSpPr>
            <a:xfrm>
              <a:off x="4534478" y="2205874"/>
              <a:ext cx="1056725" cy="839590"/>
              <a:chOff x="4601153" y="2021315"/>
              <a:chExt cx="1056725" cy="839590"/>
            </a:xfrm>
          </p:grpSpPr>
          <p:sp>
            <p:nvSpPr>
              <p:cNvPr id="51" name="Rectangle 18">
                <a:extLst>
                  <a:ext uri="{FF2B5EF4-FFF2-40B4-BE49-F238E27FC236}">
                    <a16:creationId xmlns:a16="http://schemas.microsoft.com/office/drawing/2014/main" id="{DEB5AE16-3BED-4026-880F-4890A19DB7A9}"/>
                  </a:ext>
                </a:extLst>
              </p:cNvPr>
              <p:cNvSpPr/>
              <p:nvPr/>
            </p:nvSpPr>
            <p:spPr>
              <a:xfrm>
                <a:off x="4601153" y="2021315"/>
                <a:ext cx="1056725" cy="839590"/>
              </a:xfrm>
              <a:custGeom>
                <a:avLst/>
                <a:gdLst/>
                <a:ahLst/>
                <a:cxnLst/>
                <a:rect l="l" t="t" r="r" b="b"/>
                <a:pathLst>
                  <a:path w="3240000" h="2574247">
                    <a:moveTo>
                      <a:pt x="2393400" y="1814089"/>
                    </a:moveTo>
                    <a:cubicBezTo>
                      <a:pt x="2363577" y="1814089"/>
                      <a:pt x="2339400" y="1838266"/>
                      <a:pt x="2339400" y="1868089"/>
                    </a:cubicBezTo>
                    <a:cubicBezTo>
                      <a:pt x="2339400" y="1897912"/>
                      <a:pt x="2363577" y="1922089"/>
                      <a:pt x="2393400" y="1922089"/>
                    </a:cubicBezTo>
                    <a:lnTo>
                      <a:pt x="2573400" y="1922089"/>
                    </a:lnTo>
                    <a:cubicBezTo>
                      <a:pt x="2603223" y="1922089"/>
                      <a:pt x="2627400" y="1897912"/>
                      <a:pt x="2627400" y="1868089"/>
                    </a:cubicBezTo>
                    <a:cubicBezTo>
                      <a:pt x="2627400" y="1838266"/>
                      <a:pt x="2603223" y="1814089"/>
                      <a:pt x="2573400" y="1814089"/>
                    </a:cubicBezTo>
                    <a:close/>
                    <a:moveTo>
                      <a:pt x="173344" y="1814089"/>
                    </a:moveTo>
                    <a:cubicBezTo>
                      <a:pt x="143521" y="1814089"/>
                      <a:pt x="119344" y="1838266"/>
                      <a:pt x="119344" y="1868089"/>
                    </a:cubicBezTo>
                    <a:cubicBezTo>
                      <a:pt x="119344" y="1897912"/>
                      <a:pt x="143521" y="1922089"/>
                      <a:pt x="173344" y="1922089"/>
                    </a:cubicBezTo>
                    <a:lnTo>
                      <a:pt x="353344" y="1922089"/>
                    </a:lnTo>
                    <a:cubicBezTo>
                      <a:pt x="383167" y="1922089"/>
                      <a:pt x="407344" y="1897912"/>
                      <a:pt x="407344" y="1868089"/>
                    </a:cubicBezTo>
                    <a:cubicBezTo>
                      <a:pt x="407344" y="1838266"/>
                      <a:pt x="383167" y="1814089"/>
                      <a:pt x="353344" y="1814089"/>
                    </a:cubicBezTo>
                    <a:close/>
                    <a:moveTo>
                      <a:pt x="2933496" y="1796081"/>
                    </a:moveTo>
                    <a:cubicBezTo>
                      <a:pt x="2893727" y="1796081"/>
                      <a:pt x="2861488" y="1828320"/>
                      <a:pt x="2861488" y="1868089"/>
                    </a:cubicBezTo>
                    <a:cubicBezTo>
                      <a:pt x="2861488" y="1907858"/>
                      <a:pt x="2893727" y="1940097"/>
                      <a:pt x="2933496" y="1940097"/>
                    </a:cubicBezTo>
                    <a:cubicBezTo>
                      <a:pt x="2973265" y="1940097"/>
                      <a:pt x="3005504" y="1907858"/>
                      <a:pt x="3005504" y="1868089"/>
                    </a:cubicBezTo>
                    <a:cubicBezTo>
                      <a:pt x="3005504" y="1828320"/>
                      <a:pt x="2973265" y="1796081"/>
                      <a:pt x="2933496" y="1796081"/>
                    </a:cubicBezTo>
                    <a:close/>
                    <a:moveTo>
                      <a:pt x="119344" y="122856"/>
                    </a:moveTo>
                    <a:lnTo>
                      <a:pt x="119344" y="1728192"/>
                    </a:lnTo>
                    <a:lnTo>
                      <a:pt x="3120656" y="1728192"/>
                    </a:lnTo>
                    <a:lnTo>
                      <a:pt x="3120656" y="122856"/>
                    </a:lnTo>
                    <a:close/>
                    <a:moveTo>
                      <a:pt x="0" y="0"/>
                    </a:moveTo>
                    <a:lnTo>
                      <a:pt x="3240000" y="0"/>
                    </a:lnTo>
                    <a:lnTo>
                      <a:pt x="3240000" y="2016224"/>
                    </a:lnTo>
                    <a:lnTo>
                      <a:pt x="1812079" y="2016224"/>
                    </a:lnTo>
                    <a:lnTo>
                      <a:pt x="1857107" y="2320159"/>
                    </a:lnTo>
                    <a:lnTo>
                      <a:pt x="2357140" y="2320159"/>
                    </a:lnTo>
                    <a:cubicBezTo>
                      <a:pt x="2427304" y="2320159"/>
                      <a:pt x="2484184" y="2377039"/>
                      <a:pt x="2484184" y="2447203"/>
                    </a:cubicBezTo>
                    <a:lnTo>
                      <a:pt x="2484184" y="2574247"/>
                    </a:lnTo>
                    <a:lnTo>
                      <a:pt x="755992" y="2574247"/>
                    </a:lnTo>
                    <a:lnTo>
                      <a:pt x="755992" y="2447203"/>
                    </a:lnTo>
                    <a:cubicBezTo>
                      <a:pt x="755992" y="2377039"/>
                      <a:pt x="812872" y="2320159"/>
                      <a:pt x="883036" y="2320159"/>
                    </a:cubicBezTo>
                    <a:lnTo>
                      <a:pt x="1382894" y="2320159"/>
                    </a:lnTo>
                    <a:lnTo>
                      <a:pt x="1427922" y="2016224"/>
                    </a:lnTo>
                    <a:lnTo>
                      <a:pt x="0" y="2016224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52" name="직사각형 51">
                <a:extLst>
                  <a:ext uri="{FF2B5EF4-FFF2-40B4-BE49-F238E27FC236}">
                    <a16:creationId xmlns:a16="http://schemas.microsoft.com/office/drawing/2014/main" id="{BA2C2398-4979-4658-89B0-98612B469270}"/>
                  </a:ext>
                </a:extLst>
              </p:cNvPr>
              <p:cNvSpPr/>
              <p:nvPr/>
            </p:nvSpPr>
            <p:spPr>
              <a:xfrm>
                <a:off x="4625194" y="2052477"/>
                <a:ext cx="1004511" cy="53930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00" b="1" dirty="0" err="1">
                    <a:solidFill>
                      <a:srgbClr val="FF0000"/>
                    </a:solidFill>
                  </a:rPr>
                  <a:t>도매몰</a:t>
                </a:r>
                <a:endParaRPr lang="en-US" altLang="ko-KR" sz="1000" b="1" dirty="0">
                  <a:solidFill>
                    <a:srgbClr val="FF0000"/>
                  </a:solidFill>
                </a:endParaRPr>
              </a:p>
              <a:p>
                <a:pPr algn="ctr"/>
                <a:r>
                  <a:rPr lang="en-US" altLang="ko-KR" sz="1000" b="1" dirty="0">
                    <a:solidFill>
                      <a:srgbClr val="FF0000"/>
                    </a:solidFill>
                  </a:rPr>
                  <a:t>(B2B)</a:t>
                </a:r>
                <a:endParaRPr lang="ko-KR" altLang="en-US" sz="1000" b="1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2A6DC52A-08C8-42F3-AC5C-2E4C198A6575}"/>
                </a:ext>
              </a:extLst>
            </p:cNvPr>
            <p:cNvGrpSpPr/>
            <p:nvPr/>
          </p:nvGrpSpPr>
          <p:grpSpPr>
            <a:xfrm>
              <a:off x="1531433" y="2205874"/>
              <a:ext cx="1056725" cy="839590"/>
              <a:chOff x="2983485" y="1338890"/>
              <a:chExt cx="1329928" cy="1056656"/>
            </a:xfrm>
          </p:grpSpPr>
          <p:sp>
            <p:nvSpPr>
              <p:cNvPr id="63" name="Rectangle 18">
                <a:extLst>
                  <a:ext uri="{FF2B5EF4-FFF2-40B4-BE49-F238E27FC236}">
                    <a16:creationId xmlns:a16="http://schemas.microsoft.com/office/drawing/2014/main" id="{A33E6D68-6028-4FFB-8092-F26CD70C385C}"/>
                  </a:ext>
                </a:extLst>
              </p:cNvPr>
              <p:cNvSpPr/>
              <p:nvPr/>
            </p:nvSpPr>
            <p:spPr>
              <a:xfrm>
                <a:off x="2983485" y="1338890"/>
                <a:ext cx="1329928" cy="1056656"/>
              </a:xfrm>
              <a:custGeom>
                <a:avLst/>
                <a:gdLst/>
                <a:ahLst/>
                <a:cxnLst/>
                <a:rect l="l" t="t" r="r" b="b"/>
                <a:pathLst>
                  <a:path w="3240000" h="2574247">
                    <a:moveTo>
                      <a:pt x="2393400" y="1814089"/>
                    </a:moveTo>
                    <a:cubicBezTo>
                      <a:pt x="2363577" y="1814089"/>
                      <a:pt x="2339400" y="1838266"/>
                      <a:pt x="2339400" y="1868089"/>
                    </a:cubicBezTo>
                    <a:cubicBezTo>
                      <a:pt x="2339400" y="1897912"/>
                      <a:pt x="2363577" y="1922089"/>
                      <a:pt x="2393400" y="1922089"/>
                    </a:cubicBezTo>
                    <a:lnTo>
                      <a:pt x="2573400" y="1922089"/>
                    </a:lnTo>
                    <a:cubicBezTo>
                      <a:pt x="2603223" y="1922089"/>
                      <a:pt x="2627400" y="1897912"/>
                      <a:pt x="2627400" y="1868089"/>
                    </a:cubicBezTo>
                    <a:cubicBezTo>
                      <a:pt x="2627400" y="1838266"/>
                      <a:pt x="2603223" y="1814089"/>
                      <a:pt x="2573400" y="1814089"/>
                    </a:cubicBezTo>
                    <a:close/>
                    <a:moveTo>
                      <a:pt x="173344" y="1814089"/>
                    </a:moveTo>
                    <a:cubicBezTo>
                      <a:pt x="143521" y="1814089"/>
                      <a:pt x="119344" y="1838266"/>
                      <a:pt x="119344" y="1868089"/>
                    </a:cubicBezTo>
                    <a:cubicBezTo>
                      <a:pt x="119344" y="1897912"/>
                      <a:pt x="143521" y="1922089"/>
                      <a:pt x="173344" y="1922089"/>
                    </a:cubicBezTo>
                    <a:lnTo>
                      <a:pt x="353344" y="1922089"/>
                    </a:lnTo>
                    <a:cubicBezTo>
                      <a:pt x="383167" y="1922089"/>
                      <a:pt x="407344" y="1897912"/>
                      <a:pt x="407344" y="1868089"/>
                    </a:cubicBezTo>
                    <a:cubicBezTo>
                      <a:pt x="407344" y="1838266"/>
                      <a:pt x="383167" y="1814089"/>
                      <a:pt x="353344" y="1814089"/>
                    </a:cubicBezTo>
                    <a:close/>
                    <a:moveTo>
                      <a:pt x="2933496" y="1796081"/>
                    </a:moveTo>
                    <a:cubicBezTo>
                      <a:pt x="2893727" y="1796081"/>
                      <a:pt x="2861488" y="1828320"/>
                      <a:pt x="2861488" y="1868089"/>
                    </a:cubicBezTo>
                    <a:cubicBezTo>
                      <a:pt x="2861488" y="1907858"/>
                      <a:pt x="2893727" y="1940097"/>
                      <a:pt x="2933496" y="1940097"/>
                    </a:cubicBezTo>
                    <a:cubicBezTo>
                      <a:pt x="2973265" y="1940097"/>
                      <a:pt x="3005504" y="1907858"/>
                      <a:pt x="3005504" y="1868089"/>
                    </a:cubicBezTo>
                    <a:cubicBezTo>
                      <a:pt x="3005504" y="1828320"/>
                      <a:pt x="2973265" y="1796081"/>
                      <a:pt x="2933496" y="1796081"/>
                    </a:cubicBezTo>
                    <a:close/>
                    <a:moveTo>
                      <a:pt x="119344" y="122856"/>
                    </a:moveTo>
                    <a:lnTo>
                      <a:pt x="119344" y="1728192"/>
                    </a:lnTo>
                    <a:lnTo>
                      <a:pt x="3120656" y="1728192"/>
                    </a:lnTo>
                    <a:lnTo>
                      <a:pt x="3120656" y="122856"/>
                    </a:lnTo>
                    <a:close/>
                    <a:moveTo>
                      <a:pt x="0" y="0"/>
                    </a:moveTo>
                    <a:lnTo>
                      <a:pt x="3240000" y="0"/>
                    </a:lnTo>
                    <a:lnTo>
                      <a:pt x="3240000" y="2016224"/>
                    </a:lnTo>
                    <a:lnTo>
                      <a:pt x="1812079" y="2016224"/>
                    </a:lnTo>
                    <a:lnTo>
                      <a:pt x="1857107" y="2320159"/>
                    </a:lnTo>
                    <a:lnTo>
                      <a:pt x="2357140" y="2320159"/>
                    </a:lnTo>
                    <a:cubicBezTo>
                      <a:pt x="2427304" y="2320159"/>
                      <a:pt x="2484184" y="2377039"/>
                      <a:pt x="2484184" y="2447203"/>
                    </a:cubicBezTo>
                    <a:lnTo>
                      <a:pt x="2484184" y="2574247"/>
                    </a:lnTo>
                    <a:lnTo>
                      <a:pt x="755992" y="2574247"/>
                    </a:lnTo>
                    <a:lnTo>
                      <a:pt x="755992" y="2447203"/>
                    </a:lnTo>
                    <a:cubicBezTo>
                      <a:pt x="755992" y="2377039"/>
                      <a:pt x="812872" y="2320159"/>
                      <a:pt x="883036" y="2320159"/>
                    </a:cubicBezTo>
                    <a:lnTo>
                      <a:pt x="1382894" y="2320159"/>
                    </a:lnTo>
                    <a:lnTo>
                      <a:pt x="1427922" y="2016224"/>
                    </a:lnTo>
                    <a:lnTo>
                      <a:pt x="0" y="201622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64" name="직사각형 63">
                <a:extLst>
                  <a:ext uri="{FF2B5EF4-FFF2-40B4-BE49-F238E27FC236}">
                    <a16:creationId xmlns:a16="http://schemas.microsoft.com/office/drawing/2014/main" id="{1B4B7CF4-9BD3-487B-995C-9B872B8E1EDA}"/>
                  </a:ext>
                </a:extLst>
              </p:cNvPr>
              <p:cNvSpPr/>
              <p:nvPr/>
            </p:nvSpPr>
            <p:spPr>
              <a:xfrm>
                <a:off x="3013743" y="1378109"/>
                <a:ext cx="1264215" cy="67873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00" b="1" dirty="0">
                    <a:solidFill>
                      <a:srgbClr val="FF0000"/>
                    </a:solidFill>
                  </a:rPr>
                  <a:t>A/S </a:t>
                </a:r>
                <a:r>
                  <a:rPr lang="ko-KR" altLang="en-US" sz="1000" b="1" dirty="0">
                    <a:solidFill>
                      <a:srgbClr val="FF0000"/>
                    </a:solidFill>
                  </a:rPr>
                  <a:t>관리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19698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3919DBF-C8D9-4318-91B7-994D68CD2116}"/>
              </a:ext>
            </a:extLst>
          </p:cNvPr>
          <p:cNvSpPr txBox="1"/>
          <p:nvPr/>
        </p:nvSpPr>
        <p:spPr>
          <a:xfrm>
            <a:off x="2340997" y="4165879"/>
            <a:ext cx="7490901" cy="121261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ko-KR" sz="9600" b="1" kern="1200" dirty="0">
                <a:solidFill>
                  <a:srgbClr val="0070C0"/>
                </a:solidFill>
                <a:latin typeface="+mj-ea"/>
                <a:ea typeface="+mj-ea"/>
                <a:cs typeface="+mj-cs"/>
              </a:rPr>
              <a:t>1+7</a:t>
            </a:r>
            <a:r>
              <a:rPr lang="en-US" altLang="ko-KR" sz="9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</a:t>
            </a:r>
            <a:r>
              <a:rPr lang="ko-KR" alt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에서</a:t>
            </a:r>
            <a:r>
              <a:rPr lang="ko-KR" altLang="en-US" sz="8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</a:t>
            </a:r>
            <a:r>
              <a:rPr lang="en-US" altLang="ko-KR" sz="9600" kern="1200" dirty="0">
                <a:solidFill>
                  <a:srgbClr val="C00000"/>
                </a:solidFill>
                <a:latin typeface="+mj-ea"/>
                <a:ea typeface="+mj-ea"/>
                <a:cs typeface="+mj-cs"/>
              </a:rPr>
              <a:t>1</a:t>
            </a:r>
            <a:r>
              <a:rPr lang="en-US" altLang="ko-KR" sz="9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 </a:t>
            </a:r>
            <a:r>
              <a:rPr lang="ko-KR" alt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으로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E8C8675-2121-49A8-A577-12A8BD455E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144" y="1575215"/>
            <a:ext cx="5046606" cy="106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4384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B81481A5-DCBD-42C5-BDB9-5F58D304218C}"/>
              </a:ext>
            </a:extLst>
          </p:cNvPr>
          <p:cNvGrpSpPr/>
          <p:nvPr/>
        </p:nvGrpSpPr>
        <p:grpSpPr>
          <a:xfrm>
            <a:off x="372455" y="305502"/>
            <a:ext cx="3692492" cy="461665"/>
            <a:chOff x="372455" y="305502"/>
            <a:chExt cx="3692492" cy="461665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00E75E0-F209-4D8E-87F2-AD1EC58190CB}"/>
                </a:ext>
              </a:extLst>
            </p:cNvPr>
            <p:cNvSpPr txBox="1"/>
            <p:nvPr/>
          </p:nvSpPr>
          <p:spPr>
            <a:xfrm>
              <a:off x="892284" y="305502"/>
              <a:ext cx="317266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b="1" dirty="0">
                  <a:solidFill>
                    <a:srgbClr val="0070C0"/>
                  </a:solidFill>
                </a:rPr>
                <a:t>로그넷의 과거와 현재</a:t>
              </a:r>
            </a:p>
          </p:txBody>
        </p:sp>
        <p:sp>
          <p:nvSpPr>
            <p:cNvPr id="12" name="직사각형 21">
              <a:extLst>
                <a:ext uri="{FF2B5EF4-FFF2-40B4-BE49-F238E27FC236}">
                  <a16:creationId xmlns:a16="http://schemas.microsoft.com/office/drawing/2014/main" id="{BEDF45F5-5DFE-4D1D-97CE-B11A5339DCD4}"/>
                </a:ext>
              </a:extLst>
            </p:cNvPr>
            <p:cNvSpPr/>
            <p:nvPr/>
          </p:nvSpPr>
          <p:spPr>
            <a:xfrm>
              <a:off x="372455" y="397810"/>
              <a:ext cx="338642" cy="338605"/>
            </a:xfrm>
            <a:prstGeom prst="ellipse">
              <a:avLst/>
            </a:prstGeom>
            <a:ln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b="1" dirty="0">
                  <a:latin typeface="Arial" pitchFamily="34" charset="0"/>
                  <a:cs typeface="Arial" pitchFamily="34" charset="0"/>
                </a:rPr>
                <a:t>G</a:t>
              </a:r>
              <a:endParaRPr lang="ko-KR" altLang="en-US" b="1" dirty="0"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5" name="내용 개체 틀 4" descr="텍스트, 실내, 천장, 혼잡한이(가) 표시된 사진&#10;&#10;자동 생성된 설명">
            <a:extLst>
              <a:ext uri="{FF2B5EF4-FFF2-40B4-BE49-F238E27FC236}">
                <a16:creationId xmlns:a16="http://schemas.microsoft.com/office/drawing/2014/main" id="{3307B0F7-DFD2-40BE-818A-F3084AB6EAF1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613" y="1927517"/>
            <a:ext cx="4518025" cy="4050033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908839-D745-4E74-B4DA-8C117717A6A6}"/>
              </a:ext>
            </a:extLst>
          </p:cNvPr>
          <p:cNvSpPr txBox="1"/>
          <p:nvPr/>
        </p:nvSpPr>
        <p:spPr>
          <a:xfrm>
            <a:off x="1450920" y="6120220"/>
            <a:ext cx="27831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err="1"/>
              <a:t>로그넷</a:t>
            </a:r>
            <a:r>
              <a:rPr lang="ko-KR" altLang="en-US" sz="1600" dirty="0"/>
              <a:t> 계발 시작 시점</a:t>
            </a:r>
            <a:r>
              <a:rPr lang="en-US" altLang="ko-KR" sz="1600" dirty="0"/>
              <a:t>(</a:t>
            </a:r>
            <a:r>
              <a:rPr lang="ko-KR" altLang="en-US" sz="1600" dirty="0"/>
              <a:t>과거</a:t>
            </a:r>
            <a:r>
              <a:rPr lang="en-US" altLang="ko-KR" sz="1600" dirty="0"/>
              <a:t>)</a:t>
            </a:r>
            <a:endParaRPr lang="ko-KR" altLang="en-US" sz="1600" dirty="0"/>
          </a:p>
        </p:txBody>
      </p:sp>
      <p:pic>
        <p:nvPicPr>
          <p:cNvPr id="4" name="그림 3" descr="텍스트, 실내, 컴퓨터, 책상이(가) 표시된 사진&#10;&#10;자동 생성된 설명">
            <a:extLst>
              <a:ext uri="{FF2B5EF4-FFF2-40B4-BE49-F238E27FC236}">
                <a16:creationId xmlns:a16="http://schemas.microsoft.com/office/drawing/2014/main" id="{3C0939EB-1E0B-4E67-B38C-A2D5ECD6B83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4" r="19388"/>
          <a:stretch/>
        </p:blipFill>
        <p:spPr>
          <a:xfrm>
            <a:off x="7114666" y="1927517"/>
            <a:ext cx="4302721" cy="405003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A551F5-26FF-4394-BA3B-D3490FDC5B34}"/>
              </a:ext>
            </a:extLst>
          </p:cNvPr>
          <p:cNvSpPr txBox="1"/>
          <p:nvPr/>
        </p:nvSpPr>
        <p:spPr>
          <a:xfrm>
            <a:off x="7853961" y="6120220"/>
            <a:ext cx="28552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err="1"/>
              <a:t>로그넷</a:t>
            </a:r>
            <a:r>
              <a:rPr lang="ko-KR" altLang="en-US" sz="1600" dirty="0"/>
              <a:t> 개발과 도입 후 </a:t>
            </a:r>
            <a:r>
              <a:rPr lang="en-US" altLang="ko-KR" sz="1600" dirty="0"/>
              <a:t>(</a:t>
            </a:r>
            <a:r>
              <a:rPr lang="ko-KR" altLang="en-US" sz="1600" dirty="0"/>
              <a:t>현재</a:t>
            </a:r>
            <a:r>
              <a:rPr lang="en-US" altLang="ko-KR" sz="1600" dirty="0"/>
              <a:t>)</a:t>
            </a:r>
            <a:endParaRPr lang="ko-KR" altLang="en-US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DA940E-7C9C-4063-8B1A-C8057D351B19}"/>
              </a:ext>
            </a:extLst>
          </p:cNvPr>
          <p:cNvSpPr txBox="1"/>
          <p:nvPr/>
        </p:nvSpPr>
        <p:spPr>
          <a:xfrm>
            <a:off x="4356115" y="1286267"/>
            <a:ext cx="33201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>
                <a:solidFill>
                  <a:srgbClr val="0070C0"/>
                </a:solidFill>
                <a:latin typeface="+mj-ea"/>
                <a:ea typeface="+mj-ea"/>
              </a:rPr>
              <a:t>※ </a:t>
            </a:r>
            <a:r>
              <a:rPr lang="ko-KR" altLang="en-US" sz="1600" b="1" dirty="0">
                <a:solidFill>
                  <a:srgbClr val="0070C0"/>
                </a:solidFill>
              </a:rPr>
              <a:t>업무의 내용 및 범위의 변화 </a:t>
            </a:r>
            <a:r>
              <a:rPr lang="en-US" altLang="ko-KR" sz="1600" b="1" dirty="0">
                <a:solidFill>
                  <a:srgbClr val="0070C0"/>
                </a:solidFill>
              </a:rPr>
              <a:t>(X)</a:t>
            </a:r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13" name="AutoShape 2">
            <a:extLst>
              <a:ext uri="{FF2B5EF4-FFF2-40B4-BE49-F238E27FC236}">
                <a16:creationId xmlns:a16="http://schemas.microsoft.com/office/drawing/2014/main" id="{41943167-8F1D-4BA1-B442-03420D5198D9}"/>
              </a:ext>
            </a:extLst>
          </p:cNvPr>
          <p:cNvSpPr>
            <a:spLocks noChangeArrowheads="1"/>
          </p:cNvSpPr>
          <p:nvPr/>
        </p:nvSpPr>
        <p:spPr bwMode="gray">
          <a:xfrm rot="5400000">
            <a:off x="5786764" y="3676501"/>
            <a:ext cx="833778" cy="552065"/>
          </a:xfrm>
          <a:prstGeom prst="upArrow">
            <a:avLst>
              <a:gd name="adj1" fmla="val 56944"/>
              <a:gd name="adj2" fmla="val 50782"/>
            </a:avLst>
          </a:prstGeom>
          <a:gradFill>
            <a:gsLst>
              <a:gs pos="0">
                <a:srgbClr val="0099CC"/>
              </a:gs>
              <a:gs pos="100000">
                <a:srgbClr val="0099CC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06284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id="{1EF57AA2-0731-4166-BF67-534B031F9DEB}"/>
              </a:ext>
            </a:extLst>
          </p:cNvPr>
          <p:cNvGrpSpPr/>
          <p:nvPr/>
        </p:nvGrpSpPr>
        <p:grpSpPr>
          <a:xfrm>
            <a:off x="372455" y="305502"/>
            <a:ext cx="4499060" cy="461665"/>
            <a:chOff x="372455" y="305502"/>
            <a:chExt cx="4499060" cy="461665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0894A4B-BC13-47AA-B8E2-860DFBF75537}"/>
                </a:ext>
              </a:extLst>
            </p:cNvPr>
            <p:cNvSpPr txBox="1"/>
            <p:nvPr/>
          </p:nvSpPr>
          <p:spPr>
            <a:xfrm>
              <a:off x="892284" y="305502"/>
              <a:ext cx="39792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b="1" dirty="0" err="1">
                  <a:solidFill>
                    <a:srgbClr val="0070C0"/>
                  </a:solidFill>
                </a:rPr>
                <a:t>로그넷</a:t>
              </a:r>
              <a:r>
                <a:rPr lang="en-US" altLang="ko-KR" sz="2400" b="1" dirty="0">
                  <a:solidFill>
                    <a:srgbClr val="0070C0"/>
                  </a:solidFill>
                </a:rPr>
                <a:t>(LOGNET)</a:t>
              </a:r>
              <a:r>
                <a:rPr lang="ko-KR" altLang="en-US" sz="2400" b="1" dirty="0">
                  <a:solidFill>
                    <a:srgbClr val="0070C0"/>
                  </a:solidFill>
                </a:rPr>
                <a:t> 도입 사례</a:t>
              </a:r>
            </a:p>
          </p:txBody>
        </p:sp>
        <p:sp>
          <p:nvSpPr>
            <p:cNvPr id="11" name="직사각형 21">
              <a:extLst>
                <a:ext uri="{FF2B5EF4-FFF2-40B4-BE49-F238E27FC236}">
                  <a16:creationId xmlns:a16="http://schemas.microsoft.com/office/drawing/2014/main" id="{FD3965A3-9D00-4450-96FD-DAFBE9C33453}"/>
                </a:ext>
              </a:extLst>
            </p:cNvPr>
            <p:cNvSpPr/>
            <p:nvPr/>
          </p:nvSpPr>
          <p:spPr>
            <a:xfrm>
              <a:off x="372455" y="397810"/>
              <a:ext cx="338642" cy="338605"/>
            </a:xfrm>
            <a:prstGeom prst="ellipse">
              <a:avLst/>
            </a:prstGeom>
            <a:ln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b="1" dirty="0">
                  <a:latin typeface="Arial" pitchFamily="34" charset="0"/>
                  <a:cs typeface="Arial" pitchFamily="34" charset="0"/>
                </a:rPr>
                <a:t>H</a:t>
              </a:r>
              <a:endParaRPr lang="ko-KR" altLang="en-US" b="1" dirty="0">
                <a:latin typeface="Arial" pitchFamily="34" charset="0"/>
                <a:cs typeface="Arial" pitchFamily="34" charset="0"/>
              </a:endParaRPr>
            </a:p>
          </p:txBody>
        </p:sp>
      </p:grpSp>
      <p:graphicFrame>
        <p:nvGraphicFramePr>
          <p:cNvPr id="5" name="표 5">
            <a:extLst>
              <a:ext uri="{FF2B5EF4-FFF2-40B4-BE49-F238E27FC236}">
                <a16:creationId xmlns:a16="http://schemas.microsoft.com/office/drawing/2014/main" id="{CE319915-8523-4CDA-AE5D-5E1C78C8FD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620604"/>
              </p:ext>
            </p:extLst>
          </p:nvPr>
        </p:nvGraphicFramePr>
        <p:xfrm>
          <a:off x="370640" y="1447799"/>
          <a:ext cx="11484000" cy="497817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val="2777780233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2794871499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651103031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1501267449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362254088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185026668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2347291830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1588197352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272209231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631907237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441509974"/>
                    </a:ext>
                  </a:extLst>
                </a:gridCol>
              </a:tblGrid>
              <a:tr h="8296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업체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분야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본사</a:t>
                      </a:r>
                      <a:endParaRPr lang="en-US" altLang="ko-KR" sz="1100" dirty="0"/>
                    </a:p>
                    <a:p>
                      <a:pPr algn="ctr" latinLnBrk="1"/>
                      <a:r>
                        <a:rPr lang="en-US" altLang="ko-KR" sz="1100" dirty="0"/>
                        <a:t>(</a:t>
                      </a:r>
                      <a:r>
                        <a:rPr lang="ko-KR" altLang="en-US" sz="1100" dirty="0"/>
                        <a:t>사무실</a:t>
                      </a:r>
                      <a:r>
                        <a:rPr lang="en-US" altLang="ko-KR" sz="1100" dirty="0"/>
                        <a:t>)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직영</a:t>
                      </a:r>
                      <a:endParaRPr lang="en-US" altLang="ko-KR" sz="1100" dirty="0"/>
                    </a:p>
                    <a:p>
                      <a:pPr algn="ctr" latinLnBrk="1"/>
                      <a:r>
                        <a:rPr lang="en-US" altLang="ko-KR" sz="1100" dirty="0"/>
                        <a:t>(</a:t>
                      </a:r>
                      <a:r>
                        <a:rPr lang="ko-KR" altLang="en-US" sz="1100" dirty="0"/>
                        <a:t>매장</a:t>
                      </a:r>
                      <a:r>
                        <a:rPr lang="en-US" altLang="ko-KR" sz="1100" dirty="0"/>
                        <a:t>)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대리점</a:t>
                      </a:r>
                      <a:endParaRPr lang="en-US" altLang="ko-KR" sz="1100" dirty="0"/>
                    </a:p>
                    <a:p>
                      <a:pPr algn="ctr" latinLnBrk="1"/>
                      <a:r>
                        <a:rPr lang="en-US" altLang="ko-KR" sz="1100" dirty="0"/>
                        <a:t>(</a:t>
                      </a:r>
                      <a:r>
                        <a:rPr lang="ko-KR" altLang="en-US" sz="1100" dirty="0" err="1"/>
                        <a:t>프렌차이즈</a:t>
                      </a:r>
                      <a:r>
                        <a:rPr lang="en-US" altLang="ko-KR" sz="1100" dirty="0"/>
                        <a:t>)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/>
                        <a:t>자사몰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오픈마켓</a:t>
                      </a:r>
                      <a:endParaRPr lang="en-US" altLang="ko-KR" sz="1100" dirty="0"/>
                    </a:p>
                    <a:p>
                      <a:pPr algn="ctr" latinLnBrk="1"/>
                      <a:r>
                        <a:rPr lang="ko-KR" altLang="en-US" sz="1100" dirty="0"/>
                        <a:t>입점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운영브랜드</a:t>
                      </a:r>
                      <a:endParaRPr lang="en-US" altLang="ko-KR" sz="1100" dirty="0"/>
                    </a:p>
                    <a:p>
                      <a:pPr algn="ctr" latinLnBrk="1"/>
                      <a:r>
                        <a:rPr lang="en-US" altLang="ko-KR" sz="1100" dirty="0"/>
                        <a:t>(</a:t>
                      </a:r>
                      <a:r>
                        <a:rPr lang="ko-KR" altLang="en-US" sz="1100" dirty="0"/>
                        <a:t>도매</a:t>
                      </a:r>
                      <a:r>
                        <a:rPr lang="en-US" altLang="ko-KR" sz="1100" dirty="0"/>
                        <a:t>)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매출규모</a:t>
                      </a:r>
                      <a:endParaRPr lang="en-US" altLang="ko-KR" sz="1100" dirty="0"/>
                    </a:p>
                    <a:p>
                      <a:pPr algn="ctr" latinLnBrk="1"/>
                      <a:r>
                        <a:rPr lang="en-US" altLang="ko-KR" sz="1100" dirty="0"/>
                        <a:t>(</a:t>
                      </a:r>
                      <a:r>
                        <a:rPr lang="ko-KR" altLang="en-US" sz="1100" dirty="0"/>
                        <a:t>억</a:t>
                      </a:r>
                      <a:r>
                        <a:rPr lang="en-US" altLang="ko-KR" sz="1100" dirty="0"/>
                        <a:t>)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안정화기간</a:t>
                      </a:r>
                      <a:endParaRPr lang="en-US" altLang="ko-KR" sz="1100" dirty="0"/>
                    </a:p>
                    <a:p>
                      <a:pPr algn="ctr" latinLnBrk="1"/>
                      <a:r>
                        <a:rPr lang="en-US" altLang="ko-KR" sz="1100" dirty="0"/>
                        <a:t>(</a:t>
                      </a:r>
                      <a:r>
                        <a:rPr lang="ko-KR" altLang="en-US" sz="1100" dirty="0"/>
                        <a:t>개월</a:t>
                      </a:r>
                      <a:r>
                        <a:rPr lang="en-US" altLang="ko-KR" sz="1100" dirty="0"/>
                        <a:t>)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운영인원</a:t>
                      </a:r>
                      <a:endParaRPr lang="en-US" altLang="ko-KR" sz="1100" dirty="0"/>
                    </a:p>
                    <a:p>
                      <a:pPr algn="ctr" latinLnBrk="1"/>
                      <a:r>
                        <a:rPr lang="en-US" altLang="ko-KR" sz="1100" dirty="0"/>
                        <a:t>(</a:t>
                      </a:r>
                      <a:r>
                        <a:rPr lang="ko-KR" altLang="en-US" sz="1100" dirty="0"/>
                        <a:t>대표</a:t>
                      </a:r>
                      <a:r>
                        <a:rPr lang="en-US" altLang="ko-KR" sz="1100" dirty="0"/>
                        <a:t>+</a:t>
                      </a:r>
                      <a:r>
                        <a:rPr lang="ko-KR" altLang="en-US" sz="1100" dirty="0"/>
                        <a:t>직원</a:t>
                      </a:r>
                      <a:r>
                        <a:rPr lang="en-US" altLang="ko-KR" sz="1100" dirty="0"/>
                        <a:t>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3895230"/>
                  </a:ext>
                </a:extLst>
              </a:tr>
              <a:tr h="82969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/>
                        <a:t>N</a:t>
                      </a:r>
                      <a:r>
                        <a:rPr lang="ko-KR" altLang="en-US" sz="1100" dirty="0"/>
                        <a:t>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소매 </a:t>
                      </a:r>
                      <a:r>
                        <a:rPr lang="en-US" altLang="ko-KR" sz="1100" dirty="0"/>
                        <a:t>/ </a:t>
                      </a:r>
                      <a:r>
                        <a:rPr lang="ko-KR" altLang="en-US" sz="1100" dirty="0"/>
                        <a:t>도매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0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--</a:t>
                      </a:r>
                      <a:r>
                        <a:rPr lang="ko-KR" altLang="en-US" sz="1600" dirty="0"/>
                        <a:t>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70C0"/>
                          </a:solidFill>
                        </a:rPr>
                        <a:t>2</a:t>
                      </a:r>
                      <a:endParaRPr lang="ko-KR" altLang="en-US" sz="16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/>
                        <a:t>1+1</a:t>
                      </a:r>
                      <a:endParaRPr lang="ko-KR" altLang="en-US" sz="16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3596541"/>
                  </a:ext>
                </a:extLst>
              </a:tr>
              <a:tr h="82969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/>
                        <a:t>T</a:t>
                      </a:r>
                      <a:r>
                        <a:rPr lang="ko-KR" altLang="en-US" sz="1100" dirty="0"/>
                        <a:t>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/>
                        <a:t>소매 </a:t>
                      </a:r>
                      <a:r>
                        <a:rPr lang="en-US" altLang="ko-KR" sz="1100" dirty="0"/>
                        <a:t>/ </a:t>
                      </a:r>
                      <a:r>
                        <a:rPr lang="ko-KR" altLang="en-US" sz="1100" dirty="0"/>
                        <a:t>도매</a:t>
                      </a:r>
                    </a:p>
                    <a:p>
                      <a:pPr algn="ctr" latinLnBrk="1"/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0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3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3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--</a:t>
                      </a:r>
                      <a:r>
                        <a:rPr lang="ko-KR" altLang="en-US" sz="1600" dirty="0"/>
                        <a:t>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70C0"/>
                          </a:solidFill>
                        </a:rPr>
                        <a:t>3</a:t>
                      </a:r>
                      <a:endParaRPr lang="ko-KR" altLang="en-US" sz="16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/>
                        <a:t>1+1</a:t>
                      </a:r>
                      <a:endParaRPr lang="ko-KR" altLang="en-US" sz="16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530506"/>
                  </a:ext>
                </a:extLst>
              </a:tr>
              <a:tr h="82969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/>
                        <a:t>S</a:t>
                      </a:r>
                      <a:r>
                        <a:rPr lang="ko-KR" altLang="en-US" sz="1100" dirty="0"/>
                        <a:t>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/>
                        <a:t>소매 </a:t>
                      </a:r>
                      <a:r>
                        <a:rPr lang="en-US" altLang="ko-KR" sz="1100" dirty="0"/>
                        <a:t>/ </a:t>
                      </a:r>
                      <a:r>
                        <a:rPr lang="ko-KR" altLang="en-US" sz="1100" dirty="0"/>
                        <a:t>도매</a:t>
                      </a:r>
                    </a:p>
                    <a:p>
                      <a:pPr algn="ctr" latinLnBrk="1"/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0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ko-KR" altLang="en-US" sz="16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3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--</a:t>
                      </a:r>
                      <a:r>
                        <a:rPr lang="ko-KR" altLang="en-US" sz="1600" dirty="0"/>
                        <a:t>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0070C0"/>
                          </a:solidFill>
                        </a:rPr>
                        <a:t>3</a:t>
                      </a:r>
                      <a:endParaRPr lang="ko-KR" altLang="en-US" sz="16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/>
                        <a:t>1+1</a:t>
                      </a:r>
                      <a:endParaRPr lang="ko-KR" altLang="en-US" sz="16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09263465"/>
                  </a:ext>
                </a:extLst>
              </a:tr>
              <a:tr h="82969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/>
                        <a:t>T</a:t>
                      </a:r>
                      <a:r>
                        <a:rPr lang="ko-KR" altLang="en-US" sz="1100" dirty="0"/>
                        <a:t>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/>
                        <a:t>소매 </a:t>
                      </a:r>
                      <a:r>
                        <a:rPr lang="en-US" altLang="ko-KR" sz="1100" dirty="0"/>
                        <a:t>/ </a:t>
                      </a:r>
                      <a:r>
                        <a:rPr lang="ko-KR" altLang="en-US" sz="1100" dirty="0"/>
                        <a:t>도매</a:t>
                      </a:r>
                    </a:p>
                    <a:p>
                      <a:pPr algn="ctr" latinLnBrk="1"/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10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3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--</a:t>
                      </a:r>
                      <a:r>
                        <a:rPr lang="ko-KR" altLang="en-US" sz="1600" dirty="0"/>
                        <a:t>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ko-KR" altLang="en-US" sz="16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/>
                        <a:t>1+7</a:t>
                      </a:r>
                      <a:endParaRPr lang="ko-KR" altLang="en-US" sz="16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85288473"/>
                  </a:ext>
                </a:extLst>
              </a:tr>
              <a:tr h="82969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/>
                        <a:t>L</a:t>
                      </a:r>
                      <a:r>
                        <a:rPr lang="ko-KR" altLang="en-US" sz="1100" dirty="0"/>
                        <a:t>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도매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5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3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--</a:t>
                      </a:r>
                      <a:r>
                        <a:rPr lang="ko-KR" altLang="en-US" sz="1600" dirty="0"/>
                        <a:t>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rgbClr val="C00000"/>
                          </a:solidFill>
                        </a:rPr>
                        <a:t>18</a:t>
                      </a:r>
                      <a:endParaRPr lang="ko-KR" altLang="en-US" sz="16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/>
                        <a:t>1+8</a:t>
                      </a:r>
                      <a:endParaRPr lang="ko-KR" altLang="en-US" sz="16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90613367"/>
                  </a:ext>
                </a:extLst>
              </a:tr>
            </a:tbl>
          </a:graphicData>
        </a:graphic>
      </p:graphicFrame>
      <p:sp>
        <p:nvSpPr>
          <p:cNvPr id="3" name="직사각형 2">
            <a:extLst>
              <a:ext uri="{FF2B5EF4-FFF2-40B4-BE49-F238E27FC236}">
                <a16:creationId xmlns:a16="http://schemas.microsoft.com/office/drawing/2014/main" id="{4D89A26E-48AF-46D5-9C44-13D269D033A7}"/>
              </a:ext>
            </a:extLst>
          </p:cNvPr>
          <p:cNvSpPr/>
          <p:nvPr/>
        </p:nvSpPr>
        <p:spPr>
          <a:xfrm>
            <a:off x="354000" y="2259435"/>
            <a:ext cx="11484000" cy="2484015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5404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id="{22CB410B-7F83-4DB2-8533-C79170BC85D7}"/>
              </a:ext>
            </a:extLst>
          </p:cNvPr>
          <p:cNvGrpSpPr/>
          <p:nvPr/>
        </p:nvGrpSpPr>
        <p:grpSpPr>
          <a:xfrm>
            <a:off x="372455" y="305502"/>
            <a:ext cx="3776105" cy="461665"/>
            <a:chOff x="372455" y="305502"/>
            <a:chExt cx="3776105" cy="461665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E289B49-A07E-48DB-A048-9E4BA94EEE7F}"/>
                </a:ext>
              </a:extLst>
            </p:cNvPr>
            <p:cNvSpPr txBox="1"/>
            <p:nvPr/>
          </p:nvSpPr>
          <p:spPr>
            <a:xfrm>
              <a:off x="892284" y="305502"/>
              <a:ext cx="32562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b="1" dirty="0" err="1">
                  <a:solidFill>
                    <a:srgbClr val="0070C0"/>
                  </a:solidFill>
                </a:rPr>
                <a:t>로그넷</a:t>
              </a:r>
              <a:r>
                <a:rPr lang="en-US" altLang="ko-KR" sz="2400" b="1" dirty="0">
                  <a:solidFill>
                    <a:srgbClr val="0070C0"/>
                  </a:solidFill>
                </a:rPr>
                <a:t>(LOGNET) </a:t>
              </a:r>
              <a:r>
                <a:rPr lang="ko-KR" altLang="en-US" sz="2400" b="1" dirty="0">
                  <a:solidFill>
                    <a:srgbClr val="0070C0"/>
                  </a:solidFill>
                </a:rPr>
                <a:t>전략</a:t>
              </a:r>
            </a:p>
          </p:txBody>
        </p:sp>
        <p:sp>
          <p:nvSpPr>
            <p:cNvPr id="11" name="직사각형 21">
              <a:extLst>
                <a:ext uri="{FF2B5EF4-FFF2-40B4-BE49-F238E27FC236}">
                  <a16:creationId xmlns:a16="http://schemas.microsoft.com/office/drawing/2014/main" id="{8795E2C0-C38E-4F20-8320-22B60E47EA4C}"/>
                </a:ext>
              </a:extLst>
            </p:cNvPr>
            <p:cNvSpPr/>
            <p:nvPr/>
          </p:nvSpPr>
          <p:spPr>
            <a:xfrm>
              <a:off x="372455" y="397810"/>
              <a:ext cx="338642" cy="338605"/>
            </a:xfrm>
            <a:prstGeom prst="ellipse">
              <a:avLst/>
            </a:prstGeom>
            <a:ln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b="1" dirty="0">
                  <a:latin typeface="Arial" pitchFamily="34" charset="0"/>
                  <a:cs typeface="Arial" pitchFamily="34" charset="0"/>
                </a:rPr>
                <a:t>I</a:t>
              </a:r>
              <a:endParaRPr lang="ko-KR" altLang="en-US" b="1" dirty="0">
                <a:latin typeface="Arial" pitchFamily="34" charset="0"/>
                <a:cs typeface="Arial" pitchFamily="34" charset="0"/>
              </a:endParaRPr>
            </a:p>
          </p:txBody>
        </p:sp>
      </p:grpSp>
      <p:graphicFrame>
        <p:nvGraphicFramePr>
          <p:cNvPr id="6" name="표 6">
            <a:extLst>
              <a:ext uri="{FF2B5EF4-FFF2-40B4-BE49-F238E27FC236}">
                <a16:creationId xmlns:a16="http://schemas.microsoft.com/office/drawing/2014/main" id="{41BE8E5B-B959-4A35-9679-17B49E710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4807912"/>
              </p:ext>
            </p:extLst>
          </p:nvPr>
        </p:nvGraphicFramePr>
        <p:xfrm>
          <a:off x="380397" y="1378816"/>
          <a:ext cx="11434620" cy="495530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86528">
                  <a:extLst>
                    <a:ext uri="{9D8B030D-6E8A-4147-A177-3AD203B41FA5}">
                      <a16:colId xmlns:a16="http://schemas.microsoft.com/office/drawing/2014/main" val="2405834882"/>
                    </a:ext>
                  </a:extLst>
                </a:gridCol>
                <a:gridCol w="7458075">
                  <a:extLst>
                    <a:ext uri="{9D8B030D-6E8A-4147-A177-3AD203B41FA5}">
                      <a16:colId xmlns:a16="http://schemas.microsoft.com/office/drawing/2014/main" val="1285415895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3898166030"/>
                    </a:ext>
                  </a:extLst>
                </a:gridCol>
                <a:gridCol w="1432767">
                  <a:extLst>
                    <a:ext uri="{9D8B030D-6E8A-4147-A177-3AD203B41FA5}">
                      <a16:colId xmlns:a16="http://schemas.microsoft.com/office/drawing/2014/main" val="3946036953"/>
                    </a:ext>
                  </a:extLst>
                </a:gridCol>
              </a:tblGrid>
              <a:tr h="6510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1"/>
                          </a:solidFill>
                        </a:rPr>
                        <a:t>진행 단계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1"/>
                          </a:solidFill>
                        </a:rPr>
                        <a:t>전략 내용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1"/>
                          </a:solidFill>
                        </a:rPr>
                        <a:t>진행률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bg1"/>
                          </a:solidFill>
                        </a:rPr>
                        <a:t>전략 성과</a:t>
                      </a:r>
                      <a:endParaRPr lang="en-US" altLang="ko-K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7603736"/>
                  </a:ext>
                </a:extLst>
              </a:tr>
              <a:tr h="86084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/>
                        <a:t>1</a:t>
                      </a:r>
                      <a:r>
                        <a:rPr lang="ko-KR" altLang="en-US" sz="1600" b="0" dirty="0"/>
                        <a:t>단계</a:t>
                      </a:r>
                      <a:r>
                        <a:rPr lang="en-US" altLang="ko-KR" sz="1600" b="0" dirty="0"/>
                        <a:t>(</a:t>
                      </a:r>
                      <a:r>
                        <a:rPr lang="ko-KR" altLang="en-US" sz="1600" b="0" dirty="0"/>
                        <a:t>현재</a:t>
                      </a:r>
                      <a:r>
                        <a:rPr lang="en-US" altLang="ko-KR" sz="1600" b="0" dirty="0"/>
                        <a:t>)</a:t>
                      </a:r>
                      <a:r>
                        <a:rPr lang="ko-KR" altLang="en-US" sz="1600" b="0" dirty="0"/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/>
                        <a:t>단일 유통 회사 내부 전반에 걸친 업무가 단일 시스템에 의해 완전자동화 구현</a:t>
                      </a:r>
                      <a:endParaRPr lang="ko-KR" altLang="en-US" sz="16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600" b="1" dirty="0">
                          <a:solidFill>
                            <a:srgbClr val="FF0000"/>
                          </a:solidFill>
                        </a:rPr>
                        <a:t>90%</a:t>
                      </a:r>
                      <a:endParaRPr lang="ko-KR" altLang="en-US" sz="16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dirty="0"/>
                        <a:t>1+1 or</a:t>
                      </a:r>
                      <a:r>
                        <a:rPr lang="ko-KR" altLang="en-US" sz="1600" b="0" dirty="0"/>
                        <a:t> </a:t>
                      </a:r>
                      <a:r>
                        <a:rPr lang="en-US" altLang="ko-KR" sz="1600" b="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7886467"/>
                  </a:ext>
                </a:extLst>
              </a:tr>
              <a:tr h="86084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/>
                        <a:t>2</a:t>
                      </a:r>
                      <a:r>
                        <a:rPr lang="ko-KR" altLang="en-US" sz="1600" b="0" dirty="0"/>
                        <a:t>단계</a:t>
                      </a:r>
                      <a:r>
                        <a:rPr lang="en-US" altLang="ko-KR" sz="1600" b="0" dirty="0"/>
                        <a:t>(</a:t>
                      </a:r>
                      <a:r>
                        <a:rPr lang="ko-KR" altLang="en-US" sz="1600" b="0" dirty="0"/>
                        <a:t>미래</a:t>
                      </a:r>
                      <a:r>
                        <a:rPr lang="en-US" altLang="ko-KR" sz="1600" b="0" dirty="0"/>
                        <a:t>)</a:t>
                      </a:r>
                      <a:r>
                        <a:rPr lang="ko-KR" altLang="en-US" sz="1600" b="0" dirty="0"/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err="1"/>
                        <a:t>로스넷</a:t>
                      </a:r>
                      <a:r>
                        <a:rPr lang="ko-KR" altLang="en-US" sz="1600" b="0" dirty="0"/>
                        <a:t> 시스템을 사용하는 회사간 자동화된 업무 통합 및 공유 </a:t>
                      </a:r>
                      <a:r>
                        <a:rPr lang="en-US" altLang="ko-KR" sz="1600" b="0" dirty="0"/>
                        <a:t>+ WMS</a:t>
                      </a:r>
                      <a:endParaRPr lang="en-US" altLang="ko-KR" sz="16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rgbClr val="FF0000"/>
                          </a:solidFill>
                        </a:rPr>
                        <a:t>5%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/>
                        <a:t>완전한 </a:t>
                      </a:r>
                      <a:r>
                        <a:rPr lang="en-US" altLang="ko-KR" sz="1400" b="0" dirty="0"/>
                        <a:t>1 </a:t>
                      </a:r>
                      <a:r>
                        <a:rPr lang="ko-KR" altLang="en-US" sz="1400" b="0" dirty="0"/>
                        <a:t>달성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80741100"/>
                  </a:ext>
                </a:extLst>
              </a:tr>
              <a:tr h="86084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/>
                        <a:t>3</a:t>
                      </a:r>
                      <a:r>
                        <a:rPr lang="ko-KR" altLang="en-US" sz="1600" b="0" dirty="0"/>
                        <a:t>단계</a:t>
                      </a:r>
                      <a:r>
                        <a:rPr lang="en-US" altLang="ko-KR" sz="1600" b="0" dirty="0"/>
                        <a:t>(</a:t>
                      </a:r>
                      <a:r>
                        <a:rPr lang="ko-KR" altLang="en-US" sz="1600" b="0" dirty="0"/>
                        <a:t>확장</a:t>
                      </a:r>
                      <a:r>
                        <a:rPr lang="en-US" altLang="ko-KR" sz="1600" b="0" dirty="0"/>
                        <a:t>)</a:t>
                      </a:r>
                      <a:r>
                        <a:rPr lang="ko-KR" altLang="en-US" sz="1600" b="0" dirty="0"/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err="1"/>
                        <a:t>로그넷</a:t>
                      </a:r>
                      <a:r>
                        <a:rPr lang="en-US" altLang="ko-KR" sz="1600" b="0" dirty="0"/>
                        <a:t>(</a:t>
                      </a:r>
                      <a:r>
                        <a:rPr lang="ko-KR" altLang="en-US" sz="1600" b="0" dirty="0"/>
                        <a:t>유통</a:t>
                      </a:r>
                      <a:r>
                        <a:rPr lang="en-US" altLang="ko-KR" sz="1600" b="0" dirty="0"/>
                        <a:t>) </a:t>
                      </a:r>
                      <a:r>
                        <a:rPr lang="ko-KR" altLang="en-US" sz="1600" b="0" dirty="0"/>
                        <a:t>유기적 생태계 형성 </a:t>
                      </a:r>
                      <a:r>
                        <a:rPr lang="en-US" altLang="ko-KR" sz="1600" b="0" dirty="0"/>
                        <a:t>– </a:t>
                      </a:r>
                      <a:r>
                        <a:rPr lang="ko-KR" altLang="en-US" sz="1600" b="0" dirty="0"/>
                        <a:t>유통의 베이스 필드</a:t>
                      </a:r>
                      <a:endParaRPr lang="en-US" altLang="ko-KR" sz="1600"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dirty="0"/>
                        <a:t>(ex. WWW)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rgbClr val="FF0000"/>
                          </a:solidFill>
                        </a:rPr>
                        <a:t>5%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b="0" dirty="0"/>
                        <a:t>1+@</a:t>
                      </a:r>
                      <a:endParaRPr lang="ko-KR" altLang="en-US" sz="16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90250990"/>
                  </a:ext>
                </a:extLst>
              </a:tr>
              <a:tr h="86084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/>
                        <a:t>4</a:t>
                      </a:r>
                      <a:r>
                        <a:rPr lang="ko-KR" altLang="en-US" sz="1600" b="0" dirty="0"/>
                        <a:t>단계</a:t>
                      </a:r>
                      <a:r>
                        <a:rPr lang="en-US" altLang="ko-KR" sz="1600" b="0" dirty="0"/>
                        <a:t>(</a:t>
                      </a:r>
                      <a:r>
                        <a:rPr lang="ko-KR" altLang="en-US" sz="1600" b="0" dirty="0"/>
                        <a:t>최종</a:t>
                      </a:r>
                      <a:r>
                        <a:rPr lang="en-US" altLang="ko-KR" sz="1600" b="0" dirty="0"/>
                        <a:t>) </a:t>
                      </a:r>
                      <a:endParaRPr lang="ko-KR" altLang="en-US" sz="16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dirty="0"/>
                        <a:t>: </a:t>
                      </a:r>
                      <a:r>
                        <a:rPr lang="ko-KR" altLang="en-US" sz="1600" b="0" dirty="0" err="1"/>
                        <a:t>로그넷</a:t>
                      </a:r>
                      <a:r>
                        <a:rPr lang="ko-KR" altLang="en-US" sz="1600" b="0" dirty="0"/>
                        <a:t> 통합 마켓 </a:t>
                      </a:r>
                      <a:r>
                        <a:rPr lang="ko-KR" altLang="en-US" sz="1600" b="0" dirty="0" err="1"/>
                        <a:t>플레이스</a:t>
                      </a:r>
                      <a:r>
                        <a:rPr lang="ko-KR" altLang="en-US" sz="1600" b="0" dirty="0"/>
                        <a:t> 구축 </a:t>
                      </a:r>
                      <a:r>
                        <a:rPr lang="en-US" altLang="ko-KR" sz="1600" b="0" dirty="0"/>
                        <a:t>– </a:t>
                      </a:r>
                      <a:r>
                        <a:rPr lang="ko-KR" altLang="en-US" sz="1600" b="0" dirty="0"/>
                        <a:t>유통 관리 데이터 통합  마켓 </a:t>
                      </a:r>
                      <a:r>
                        <a:rPr lang="ko-KR" altLang="en-US" sz="1600" b="0" dirty="0" err="1"/>
                        <a:t>플레이스</a:t>
                      </a:r>
                      <a:r>
                        <a:rPr lang="ko-KR" altLang="en-US" sz="1600" b="0" dirty="0"/>
                        <a:t> </a:t>
                      </a:r>
                      <a:endParaRPr lang="en-US" altLang="ko-KR" sz="1600"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/>
                        <a:t> </a:t>
                      </a:r>
                      <a:r>
                        <a:rPr lang="en-US" altLang="ko-KR" sz="1600" b="0" dirty="0"/>
                        <a:t>(ex.</a:t>
                      </a:r>
                      <a:r>
                        <a:rPr lang="ko-KR" altLang="en-US" sz="1600" b="0" dirty="0"/>
                        <a:t> </a:t>
                      </a:r>
                      <a:r>
                        <a:rPr lang="en-US" altLang="ko-KR" sz="1600" b="0" dirty="0"/>
                        <a:t>Alibaba,</a:t>
                      </a:r>
                      <a:r>
                        <a:rPr lang="ko-KR" altLang="en-US" sz="1600" b="0" dirty="0"/>
                        <a:t> </a:t>
                      </a:r>
                      <a:r>
                        <a:rPr lang="en-US" altLang="ko-KR" sz="1600" b="0" dirty="0"/>
                        <a:t>Amazon)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rgbClr val="FF0000"/>
                          </a:solidFill>
                        </a:rPr>
                        <a:t>5%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b="0" dirty="0"/>
                        <a:t>1+</a:t>
                      </a:r>
                      <a:endParaRPr lang="ko-KR" altLang="en-US" sz="16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5576768"/>
                  </a:ext>
                </a:extLst>
              </a:tr>
              <a:tr h="860849">
                <a:tc gridSpan="4">
                  <a:txBody>
                    <a:bodyPr/>
                    <a:lstStyle/>
                    <a:p>
                      <a:r>
                        <a:rPr lang="ko-KR" altLang="en-US" sz="1600" b="0" dirty="0">
                          <a:solidFill>
                            <a:srgbClr val="FF0000"/>
                          </a:solidFill>
                        </a:rPr>
                        <a:t>  </a:t>
                      </a: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※ </a:t>
                      </a:r>
                      <a:r>
                        <a:rPr lang="ko-KR" altLang="en-US" sz="1600" b="0" dirty="0">
                          <a:solidFill>
                            <a:srgbClr val="FF0000"/>
                          </a:solidFill>
                        </a:rPr>
                        <a:t>다음 단계 진행을 위해서는 현재의 자사 역량으로 부족함을 체감</a:t>
                      </a:r>
                      <a:r>
                        <a:rPr lang="en-US" altLang="ko-KR" sz="1600" b="0" dirty="0">
                          <a:solidFill>
                            <a:srgbClr val="FF0000"/>
                          </a:solidFill>
                        </a:rPr>
                        <a:t>,</a:t>
                      </a:r>
                      <a:r>
                        <a:rPr lang="ko-KR" altLang="en-US" sz="1600" b="0" dirty="0">
                          <a:solidFill>
                            <a:srgbClr val="FF0000"/>
                          </a:solidFill>
                        </a:rPr>
                        <a:t> 외부 협력 업체 또는 파트너사 필요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7407046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89F111D4-56AF-4098-A471-2C7BD49F0A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154" y="4970588"/>
            <a:ext cx="480293" cy="217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1469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723B91F-CD39-4460-A77F-D8986C41305A}"/>
              </a:ext>
            </a:extLst>
          </p:cNvPr>
          <p:cNvSpPr txBox="1"/>
          <p:nvPr/>
        </p:nvSpPr>
        <p:spPr>
          <a:xfrm>
            <a:off x="7535268" y="1653139"/>
            <a:ext cx="4441009" cy="262466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latinLnBrk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ko-KR" altLang="en-US" sz="2000" dirty="0">
                <a:latin typeface="+mj-lt"/>
                <a:ea typeface="+mj-ea"/>
                <a:cs typeface="+mj-cs"/>
              </a:rPr>
              <a:t>로그넷은</a:t>
            </a:r>
            <a:r>
              <a:rPr lang="en-US" altLang="ko-KR" sz="2000" dirty="0">
                <a:latin typeface="+mj-lt"/>
                <a:ea typeface="+mj-ea"/>
                <a:cs typeface="+mj-cs"/>
              </a:rPr>
              <a:t>…</a:t>
            </a:r>
          </a:p>
          <a:p>
            <a:pPr latinLnBrk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altLang="ko-KR" sz="2000" dirty="0">
              <a:latin typeface="+mj-lt"/>
              <a:ea typeface="+mj-ea"/>
              <a:cs typeface="+mj-cs"/>
            </a:endParaRPr>
          </a:p>
          <a:p>
            <a:pPr latinLnBrk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ko-KR" altLang="en-US" sz="2000" dirty="0">
                <a:latin typeface="+mj-lt"/>
                <a:ea typeface="+mj-ea"/>
                <a:cs typeface="+mj-cs"/>
              </a:rPr>
              <a:t>미래 유통 환경에 적합한</a:t>
            </a:r>
            <a:endParaRPr lang="en-US" altLang="ko-KR" sz="2000" dirty="0">
              <a:latin typeface="+mj-lt"/>
              <a:ea typeface="+mj-ea"/>
              <a:cs typeface="+mj-cs"/>
            </a:endParaRPr>
          </a:p>
          <a:p>
            <a:pPr latinLnBrk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ko-KR" altLang="en-US" sz="2000" dirty="0">
                <a:latin typeface="+mj-lt"/>
                <a:ea typeface="+mj-ea"/>
                <a:cs typeface="+mj-cs"/>
              </a:rPr>
              <a:t> </a:t>
            </a:r>
            <a:endParaRPr lang="en-US" altLang="ko-KR" sz="2000" dirty="0">
              <a:latin typeface="+mj-lt"/>
              <a:ea typeface="+mj-ea"/>
              <a:cs typeface="+mj-cs"/>
            </a:endParaRPr>
          </a:p>
          <a:p>
            <a:pPr latinLnBrk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ko-KR" altLang="en-US" sz="2000" dirty="0">
                <a:latin typeface="+mj-lt"/>
                <a:ea typeface="+mj-ea"/>
                <a:cs typeface="+mj-cs"/>
              </a:rPr>
              <a:t>업무마스터 </a:t>
            </a:r>
            <a:r>
              <a:rPr lang="en-US" altLang="ko-KR" sz="2000" dirty="0">
                <a:latin typeface="+mj-lt"/>
                <a:ea typeface="+mj-ea"/>
                <a:cs typeface="+mj-cs"/>
              </a:rPr>
              <a:t>1</a:t>
            </a:r>
            <a:r>
              <a:rPr lang="ko-KR" altLang="en-US" sz="2000" dirty="0">
                <a:latin typeface="+mj-lt"/>
                <a:ea typeface="+mj-ea"/>
                <a:cs typeface="+mj-cs"/>
              </a:rPr>
              <a:t>인을 위한</a:t>
            </a:r>
            <a:endParaRPr lang="en-US" altLang="ko-KR" sz="2000" dirty="0">
              <a:latin typeface="+mj-lt"/>
              <a:ea typeface="+mj-ea"/>
              <a:cs typeface="+mj-cs"/>
            </a:endParaRPr>
          </a:p>
          <a:p>
            <a:pPr latinLnBrk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altLang="ko-KR" sz="2000" dirty="0">
              <a:latin typeface="+mj-lt"/>
              <a:ea typeface="+mj-ea"/>
              <a:cs typeface="+mj-cs"/>
            </a:endParaRPr>
          </a:p>
          <a:p>
            <a:pPr latinLnBrk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ko-KR" altLang="en-US" sz="2000" dirty="0" err="1">
                <a:latin typeface="+mj-lt"/>
                <a:ea typeface="+mj-ea"/>
                <a:cs typeface="+mj-cs"/>
              </a:rPr>
              <a:t>플렛폼</a:t>
            </a:r>
            <a:r>
              <a:rPr lang="ko-KR" altLang="en-US" sz="2000" dirty="0">
                <a:latin typeface="+mj-lt"/>
                <a:ea typeface="+mj-ea"/>
                <a:cs typeface="+mj-cs"/>
              </a:rPr>
              <a:t> 입니다</a:t>
            </a:r>
            <a:r>
              <a:rPr lang="en-US" altLang="ko-KR" sz="2000" dirty="0">
                <a:latin typeface="+mj-lt"/>
                <a:ea typeface="+mj-ea"/>
                <a:cs typeface="+mj-cs"/>
              </a:rPr>
              <a:t>.</a:t>
            </a:r>
          </a:p>
          <a:p>
            <a:pPr latinLnBrk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altLang="ko-KR" sz="2000" dirty="0">
              <a:latin typeface="+mj-lt"/>
              <a:ea typeface="+mj-ea"/>
              <a:cs typeface="+mj-cs"/>
            </a:endParaRPr>
          </a:p>
          <a:p>
            <a:pPr latinLnBrk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ko-KR" sz="2000" dirty="0">
                <a:latin typeface="+mj-lt"/>
                <a:ea typeface="+mj-ea"/>
                <a:cs typeface="+mj-cs"/>
              </a:rPr>
              <a:t>NOMAD….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C1511CD9-8D95-46B7-8A7D-08E22ABC01E9}"/>
              </a:ext>
            </a:extLst>
          </p:cNvPr>
          <p:cNvGrpSpPr/>
          <p:nvPr/>
        </p:nvGrpSpPr>
        <p:grpSpPr>
          <a:xfrm>
            <a:off x="566726" y="1116111"/>
            <a:ext cx="6606329" cy="3381375"/>
            <a:chOff x="280976" y="1834949"/>
            <a:chExt cx="6606329" cy="3381375"/>
          </a:xfrm>
        </p:grpSpPr>
        <p:pic>
          <p:nvPicPr>
            <p:cNvPr id="7" name="그림 6" descr="하늘, 물, 대지, 실외이(가) 표시된 사진&#10;&#10;자동 생성된 설명">
              <a:extLst>
                <a:ext uri="{FF2B5EF4-FFF2-40B4-BE49-F238E27FC236}">
                  <a16:creationId xmlns:a16="http://schemas.microsoft.com/office/drawing/2014/main" id="{9D916D78-6A38-4B66-A311-4480C0C43E3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032" b="12288"/>
            <a:stretch/>
          </p:blipFill>
          <p:spPr>
            <a:xfrm>
              <a:off x="280976" y="1834949"/>
              <a:ext cx="6606329" cy="33813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3DFE9E35-2ECC-4112-B819-D5C636F8BC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61867">
              <a:off x="3770631" y="3330992"/>
              <a:ext cx="398031" cy="84335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75E7B01-173E-464B-AA2E-284AA2D498EA}"/>
              </a:ext>
            </a:extLst>
          </p:cNvPr>
          <p:cNvSpPr txBox="1"/>
          <p:nvPr/>
        </p:nvSpPr>
        <p:spPr>
          <a:xfrm>
            <a:off x="5066121" y="5459467"/>
            <a:ext cx="3371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/>
              <a:t>감사합니다</a:t>
            </a:r>
            <a:r>
              <a:rPr lang="en-US" altLang="ko-KR" sz="3600" b="1" dirty="0"/>
              <a:t>.</a:t>
            </a:r>
            <a:endParaRPr lang="ko-KR" altLang="en-US" sz="3600" b="1" dirty="0"/>
          </a:p>
        </p:txBody>
      </p:sp>
      <p:sp>
        <p:nvSpPr>
          <p:cNvPr id="28" name="Teardrop 6">
            <a:extLst>
              <a:ext uri="{FF2B5EF4-FFF2-40B4-BE49-F238E27FC236}">
                <a16:creationId xmlns:a16="http://schemas.microsoft.com/office/drawing/2014/main" id="{1213A3B2-6840-49BF-A1D1-06D5517ECAA2}"/>
              </a:ext>
            </a:extLst>
          </p:cNvPr>
          <p:cNvSpPr/>
          <p:nvPr/>
        </p:nvSpPr>
        <p:spPr>
          <a:xfrm rot="8100000">
            <a:off x="7395112" y="1729206"/>
            <a:ext cx="164756" cy="164757"/>
          </a:xfrm>
          <a:custGeom>
            <a:avLst/>
            <a:gdLst/>
            <a:ahLst/>
            <a:cxnLst/>
            <a:rect l="l" t="t" r="r" b="b"/>
            <a:pathLst>
              <a:path w="2483832" h="2483835">
                <a:moveTo>
                  <a:pt x="657616" y="1826218"/>
                </a:moveTo>
                <a:cubicBezTo>
                  <a:pt x="806520" y="1975122"/>
                  <a:pt x="1047940" y="1975122"/>
                  <a:pt x="1196844" y="1826218"/>
                </a:cubicBezTo>
                <a:cubicBezTo>
                  <a:pt x="1345748" y="1677314"/>
                  <a:pt x="1345748" y="1435894"/>
                  <a:pt x="1196844" y="1286990"/>
                </a:cubicBezTo>
                <a:cubicBezTo>
                  <a:pt x="1047940" y="1138086"/>
                  <a:pt x="806520" y="1138086"/>
                  <a:pt x="657616" y="1286990"/>
                </a:cubicBezTo>
                <a:cubicBezTo>
                  <a:pt x="508712" y="1435894"/>
                  <a:pt x="508712" y="1677314"/>
                  <a:pt x="657616" y="1826218"/>
                </a:cubicBezTo>
                <a:close/>
                <a:moveTo>
                  <a:pt x="293335" y="2190500"/>
                </a:moveTo>
                <a:cubicBezTo>
                  <a:pt x="112098" y="2009262"/>
                  <a:pt x="0" y="1758885"/>
                  <a:pt x="0" y="1482325"/>
                </a:cubicBezTo>
                <a:cubicBezTo>
                  <a:pt x="0" y="929206"/>
                  <a:pt x="459290" y="590078"/>
                  <a:pt x="1001509" y="480815"/>
                </a:cubicBezTo>
                <a:cubicBezTo>
                  <a:pt x="1569704" y="366317"/>
                  <a:pt x="1861757" y="259925"/>
                  <a:pt x="2483832" y="0"/>
                </a:cubicBezTo>
                <a:cubicBezTo>
                  <a:pt x="2230640" y="682694"/>
                  <a:pt x="2130986" y="873716"/>
                  <a:pt x="2003018" y="1482325"/>
                </a:cubicBezTo>
                <a:cubicBezTo>
                  <a:pt x="1901990" y="2042180"/>
                  <a:pt x="1554627" y="2483835"/>
                  <a:pt x="1001509" y="2483835"/>
                </a:cubicBezTo>
                <a:cubicBezTo>
                  <a:pt x="724950" y="2483835"/>
                  <a:pt x="474573" y="2371737"/>
                  <a:pt x="293335" y="219050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63230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1289</TotalTime>
  <Words>922</Words>
  <Application>Microsoft Office PowerPoint</Application>
  <PresentationFormat>와이드스크린</PresentationFormat>
  <Paragraphs>337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7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lee hc</dc:creator>
  <cp:lastModifiedBy>lee hc</cp:lastModifiedBy>
  <cp:revision>214</cp:revision>
  <dcterms:created xsi:type="dcterms:W3CDTF">2021-07-16T07:27:45Z</dcterms:created>
  <dcterms:modified xsi:type="dcterms:W3CDTF">2021-08-19T01:35:58Z</dcterms:modified>
</cp:coreProperties>
</file>